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315" r:id="rId3"/>
    <p:sldId id="305" r:id="rId4"/>
    <p:sldId id="335" r:id="rId5"/>
    <p:sldId id="375" r:id="rId6"/>
    <p:sldId id="372" r:id="rId7"/>
    <p:sldId id="376" r:id="rId8"/>
    <p:sldId id="378" r:id="rId9"/>
    <p:sldId id="379" r:id="rId10"/>
    <p:sldId id="380" r:id="rId11"/>
    <p:sldId id="377" r:id="rId12"/>
    <p:sldId id="37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82B7"/>
    <a:srgbClr val="0063FF"/>
    <a:srgbClr val="6A06FB"/>
    <a:srgbClr val="FF8000"/>
    <a:srgbClr val="800080"/>
    <a:srgbClr val="FF0000"/>
    <a:srgbClr val="FDFE00"/>
    <a:srgbClr val="004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14F6-B3A0-E844-AB22-1852DF3D5862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A1DA-87E0-F240-BE4D-141F6FC3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33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CE0BE4-64C3-6346-8DDE-C443EE36D8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27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53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09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6B1A-A70C-F440-B372-48B4E83E35AA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685800"/>
            <a:ext cx="1733550" cy="35052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5048250" cy="35052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D43E-0325-5B4C-ADDD-2EF2B8944F27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7B6E-39DD-CB48-B1EA-0F8D61076A3D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8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3909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33909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E26C-FA19-8B42-9530-9FA03EB12DF5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E347-2B22-B346-8CCF-4203824AF77B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98D8-A7B7-7C40-9499-A07B69CD52F6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8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1EEA-2A4C-CD4C-B6FB-33404BE1EC1C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0557-70C7-FF41-B18E-4EB0C4E0DED2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7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04A3-79FF-3D43-A7B4-D491416D5F58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F4DD-9626-AD44-964B-E4D40646AF12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9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dnv_power-point3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925638" cy="908050"/>
          </a:xfrm>
          <a:prstGeom prst="rect">
            <a:avLst/>
          </a:prstGeom>
          <a:solidFill>
            <a:srgbClr val="70717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70B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24000"/>
            <a:ext cx="693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707173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pic>
        <p:nvPicPr>
          <p:cNvPr id="1029" name="Picture 8" descr="adnv_power-point3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3" y="6578600"/>
            <a:ext cx="54498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0" y="-19050"/>
            <a:ext cx="9144000" cy="304800"/>
          </a:xfrm>
          <a:prstGeom prst="rect">
            <a:avLst/>
          </a:prstGeom>
          <a:solidFill>
            <a:srgbClr val="70717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1" name="Picture 15" descr="adnv_power-point3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5" y="6569075"/>
            <a:ext cx="58181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4675" y="6562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707173"/>
                </a:solidFill>
              </a:defRPr>
            </a:lvl1pPr>
          </a:lstStyle>
          <a:p>
            <a:pPr>
              <a:defRPr/>
            </a:pPr>
            <a:fld id="{B08BA723-CF84-E042-9ADD-315414B096BC}" type="slidenum">
              <a:rPr lang="en-US"/>
              <a:pPr>
                <a:defRPr/>
              </a:pPr>
              <a:t>‹N°›</a:t>
            </a:fld>
            <a:endParaRPr lang="en-US" sz="800">
              <a:solidFill>
                <a:schemeClr val="tx1"/>
              </a:solidFill>
            </a:endParaRPr>
          </a:p>
        </p:txBody>
      </p:sp>
      <p:pic>
        <p:nvPicPr>
          <p:cNvPr id="1033" name="Picture 16" descr="adnv_power-point3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04013"/>
            <a:ext cx="46482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0B8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B8"/>
        </a:buClr>
        <a:buChar char="&gt;"/>
        <a:defRPr sz="1600">
          <a:solidFill>
            <a:srgbClr val="7071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70717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0717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0717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07173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717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717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717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7173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nv.ch/communes/pdr/approb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7705725" cy="533400"/>
          </a:xfrm>
        </p:spPr>
        <p:txBody>
          <a:bodyPr/>
          <a:lstStyle/>
          <a:p>
            <a:pPr algn="ctr" eaLnBrk="1" hangingPunct="1"/>
            <a:r>
              <a:rPr lang="fr-FR" dirty="0">
                <a:solidFill>
                  <a:srgbClr val="1982B7"/>
                </a:solidFill>
              </a:rPr>
              <a:t>Plan directeur régional (PDR)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48881"/>
            <a:ext cx="7789489" cy="259228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r-FR" sz="1800" i="1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r>
              <a:rPr lang="fr-FR" sz="3200" dirty="0">
                <a:solidFill>
                  <a:srgbClr val="000000"/>
                </a:solidFill>
              </a:rPr>
              <a:t>Approbation - partie stratégique</a:t>
            </a:r>
          </a:p>
          <a:p>
            <a:pPr marL="0" indent="0" algn="ctr">
              <a:buFontTx/>
              <a:buNone/>
            </a:pPr>
            <a:r>
              <a:rPr lang="fr-FR" sz="2400" dirty="0">
                <a:solidFill>
                  <a:srgbClr val="000000"/>
                </a:solidFill>
              </a:rPr>
              <a:t>Préavis communal …. </a:t>
            </a:r>
          </a:p>
          <a:p>
            <a:pPr marL="0" indent="0" algn="ctr">
              <a:buFontTx/>
              <a:buNone/>
            </a:pPr>
            <a:endParaRPr lang="fr-FR" sz="3200" i="1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229D268-B0DC-0E41-89F6-B478954DAE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661248"/>
            <a:ext cx="602889" cy="103654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B62610-69E9-3447-8AD7-EF2F5F5D5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46B1A-A70C-F440-B372-48B4E83E35AA}" type="slidenum">
              <a:rPr lang="en-US" smtClean="0"/>
              <a:pPr>
                <a:defRPr/>
              </a:pPr>
              <a:t>1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10</a:t>
            </a:fld>
            <a:endParaRPr lang="en-US" sz="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6610" y="1168318"/>
            <a:ext cx="8136904" cy="528501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Contrainte/obligation pour la commune/la région: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En approuvant le PDR, la commune s’engage à en tenir compte lors de planifications ou de projets d’importance régionale.</a:t>
            </a:r>
          </a:p>
          <a:p>
            <a:pPr marL="0" indent="0">
              <a:buNone/>
            </a:pPr>
            <a:endParaRPr lang="fr-FR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Décision et financement des mesures: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Le PDR a une durée de vie de 15 à 25 ans. Les mesures seront réalisées progressivement en fonction des opportunités: p.ex. financements VD, CH ou régionaux.</a:t>
            </a:r>
          </a:p>
          <a:p>
            <a:pPr marL="0" indent="0">
              <a:buNone/>
            </a:pPr>
            <a:endParaRPr lang="fr-FR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Chaque commune reste entièrement autonome dans ses décisions de participations financières aux mesures.</a:t>
            </a: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840BA1B-269E-9C4F-8F5D-6D505D42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7" y="447328"/>
            <a:ext cx="712896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70B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fr-FR" kern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Principales questions </a:t>
            </a:r>
            <a:r>
              <a:rPr lang="fr-FR" sz="2400" b="0" kern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(2)</a:t>
            </a:r>
            <a:r>
              <a:rPr lang="fr-FR" kern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10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11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128966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Avantages du PDR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268760"/>
            <a:ext cx="7992888" cy="475252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Cadre de référence </a:t>
            </a:r>
            <a:r>
              <a:rPr lang="fr-FR" sz="2400" dirty="0">
                <a:solidFill>
                  <a:srgbClr val="000000"/>
                </a:solidFill>
              </a:rPr>
              <a:t>pour la révision des Plans d’affectation des communes</a:t>
            </a:r>
          </a:p>
          <a:p>
            <a:pPr marL="0" indent="0">
              <a:buNone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Accord </a:t>
            </a:r>
            <a:r>
              <a:rPr lang="fr-FR" sz="2400" dirty="0">
                <a:solidFill>
                  <a:srgbClr val="000000"/>
                </a:solidFill>
              </a:rPr>
              <a:t>entre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communes et canton sur les thématiques essentielles à la qualité de la vie</a:t>
            </a: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Reconnaissance</a:t>
            </a:r>
            <a:r>
              <a:rPr lang="fr-FR" sz="2400" dirty="0">
                <a:solidFill>
                  <a:srgbClr val="000000"/>
                </a:solidFill>
              </a:rPr>
              <a:t> des caractéristiques du Nord vaudois: formation, tissu industriel, agriculture, villages, patrimoine culturel et naturel, diversité géographique</a:t>
            </a: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Vision partagée </a:t>
            </a:r>
            <a:r>
              <a:rPr lang="fr-FR" sz="2400" dirty="0">
                <a:solidFill>
                  <a:srgbClr val="000000"/>
                </a:solidFill>
              </a:rPr>
              <a:t>pour la plus grande région du canton = 70 législatifs et 70 exécutifs</a:t>
            </a: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Coordination</a:t>
            </a:r>
            <a:r>
              <a:rPr lang="fr-FR" sz="2400" dirty="0">
                <a:solidFill>
                  <a:srgbClr val="000000"/>
                </a:solidFill>
              </a:rPr>
              <a:t> des activités de la population</a:t>
            </a: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205" y="764704"/>
            <a:ext cx="8208267" cy="533400"/>
          </a:xfrm>
        </p:spPr>
        <p:txBody>
          <a:bodyPr/>
          <a:lstStyle/>
          <a:p>
            <a:r>
              <a:rPr lang="fr-CH" dirty="0">
                <a:solidFill>
                  <a:srgbClr val="1982B7"/>
                </a:solidFill>
              </a:rPr>
              <a:t>Approbation du PDR</a:t>
            </a:r>
            <a:endParaRPr lang="fr-CH" dirty="0">
              <a:solidFill>
                <a:srgbClr val="1982B7"/>
              </a:solidFill>
              <a:ea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3769" y="378904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/>
              <a:t>Tous les documents du projet final sont accessibles sous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1982B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www.adnv.ch/communes/pdr/approbation/</a:t>
            </a:r>
            <a:endParaRPr lang="fr-FR" dirty="0">
              <a:solidFill>
                <a:srgbClr val="1982B7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1982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22289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4F81BD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A655220-FE96-834B-9A88-03B4CA3424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623" y="5517232"/>
            <a:ext cx="602889" cy="103654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7C2E05-8022-8A41-9D71-FFE55CF8D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46B1A-A70C-F440-B372-48B4E83E35AA}" type="slidenum">
              <a:rPr lang="en-US" smtClean="0"/>
              <a:pPr>
                <a:defRPr/>
              </a:pPr>
              <a:t>12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92423F-FE71-294D-9BF7-6804F2187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501536"/>
            <a:ext cx="777686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70B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fr-FR" kern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Merci de votre attention!</a:t>
            </a:r>
            <a:br>
              <a:rPr lang="fr-FR" kern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fr-FR" kern="0" dirty="0">
              <a:solidFill>
                <a:srgbClr val="1982B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3D594B-4CB1-4D4B-8DBB-27C510511EF3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</a:t>
            </a:fld>
            <a:endParaRPr lang="en-US" sz="800">
              <a:solidFill>
                <a:schemeClr val="tx1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29698" name="Image 4" descr="Copie de Pays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oneTexte 6"/>
          <p:cNvSpPr txBox="1">
            <a:spLocks noChangeArrowheads="1"/>
          </p:cNvSpPr>
          <p:nvPr/>
        </p:nvSpPr>
        <p:spPr bwMode="auto">
          <a:xfrm>
            <a:off x="-180528" y="2123565"/>
            <a:ext cx="91455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1020763" indent="-457200" eaLnBrk="0" hangingPunct="0">
              <a:spcAft>
                <a:spcPts val="2400"/>
              </a:spcAft>
              <a:buFont typeface="Arial" pitchFamily="-123" charset="0"/>
              <a:buChar char="•"/>
            </a:pPr>
            <a:r>
              <a:rPr lang="fr-CH" sz="2800" dirty="0">
                <a:solidFill>
                  <a:srgbClr val="FFFFFF"/>
                </a:solidFill>
                <a:ea typeface="Arial" pitchFamily="-123" charset="0"/>
                <a:cs typeface="Arial" pitchFamily="-123" charset="0"/>
              </a:rPr>
              <a:t>Qualité de vie: on la ressent, mais c’est plus difficile à expliquer: ensemble complexe</a:t>
            </a:r>
          </a:p>
          <a:p>
            <a:pPr marL="1020763" indent="-457200" eaLnBrk="0" hangingPunct="0">
              <a:spcAft>
                <a:spcPts val="2400"/>
              </a:spcAft>
              <a:buFont typeface="Arial" pitchFamily="-123" charset="0"/>
              <a:buChar char="•"/>
            </a:pPr>
            <a:endParaRPr lang="fr-CH" sz="2800" dirty="0">
              <a:solidFill>
                <a:srgbClr val="FFFFFF"/>
              </a:solidFill>
              <a:ea typeface="Arial" pitchFamily="-123" charset="0"/>
              <a:cs typeface="Arial" pitchFamily="-123" charset="0"/>
            </a:endParaRPr>
          </a:p>
          <a:p>
            <a:pPr marL="563563">
              <a:spcAft>
                <a:spcPts val="2400"/>
              </a:spcAft>
            </a:pPr>
            <a:r>
              <a:rPr lang="fr-CH" sz="2800" dirty="0">
                <a:solidFill>
                  <a:srgbClr val="FFFFFF"/>
                </a:solidFill>
                <a:ea typeface="Arial" pitchFamily="-123" charset="0"/>
                <a:cs typeface="Arial" pitchFamily="-123" charset="0"/>
              </a:rPr>
              <a:t>ENJEU du Plan directeur régional (PDR): </a:t>
            </a:r>
          </a:p>
          <a:p>
            <a:pPr marL="1020763" indent="-457200">
              <a:spcAft>
                <a:spcPts val="2400"/>
              </a:spcAft>
              <a:buFont typeface="Arial" pitchFamily="-123" charset="0"/>
              <a:buChar char="•"/>
            </a:pPr>
            <a:r>
              <a:rPr lang="fr-CH" sz="2800" dirty="0">
                <a:solidFill>
                  <a:srgbClr val="FFFFFF"/>
                </a:solidFill>
                <a:ea typeface="Arial" pitchFamily="-123" charset="0"/>
                <a:cs typeface="Arial" pitchFamily="-123" charset="0"/>
              </a:rPr>
              <a:t>maintenir et renforcer la qualité de vie</a:t>
            </a:r>
          </a:p>
        </p:txBody>
      </p:sp>
      <p:sp>
        <p:nvSpPr>
          <p:cNvPr id="29700" name="ZoneTexte 9"/>
          <p:cNvSpPr txBox="1">
            <a:spLocks noChangeArrowheads="1"/>
          </p:cNvSpPr>
          <p:nvPr/>
        </p:nvSpPr>
        <p:spPr bwMode="auto">
          <a:xfrm>
            <a:off x="468313" y="519996"/>
            <a:ext cx="88915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2400"/>
              </a:spcAft>
            </a:pPr>
            <a:r>
              <a:rPr lang="fr-CH" sz="2800" b="1" dirty="0">
                <a:solidFill>
                  <a:srgbClr val="FFFFFF"/>
                </a:solidFill>
                <a:ea typeface="Arial" pitchFamily="-123" charset="0"/>
                <a:cs typeface="Arial" pitchFamily="-123" charset="0"/>
              </a:rPr>
              <a:t>LE NORD VAUDOIS:</a:t>
            </a:r>
          </a:p>
          <a:p>
            <a:pPr eaLnBrk="0" hangingPunct="0">
              <a:spcAft>
                <a:spcPts val="2400"/>
              </a:spcAft>
            </a:pPr>
            <a:r>
              <a:rPr lang="fr-CH" sz="2800" b="1" dirty="0">
                <a:solidFill>
                  <a:srgbClr val="FFFFFF"/>
                </a:solidFill>
                <a:ea typeface="Arial" pitchFamily="-123" charset="0"/>
                <a:cs typeface="Arial" pitchFamily="-123" charset="0"/>
              </a:rPr>
              <a:t>une région au niveau de qualité de vie élevé</a:t>
            </a:r>
          </a:p>
        </p:txBody>
      </p:sp>
    </p:spTree>
    <p:extLst>
      <p:ext uri="{BB962C8B-B14F-4D97-AF65-F5344CB8AC3E}">
        <p14:creationId xmlns:p14="http://schemas.microsoft.com/office/powerpoint/2010/main" val="101752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3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63352"/>
            <a:ext cx="7560840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Objectifs du PDR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489654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Cadre pour 15 à 25 ans</a:t>
            </a:r>
          </a:p>
          <a:p>
            <a:pPr>
              <a:buFont typeface="Wingdings" charset="2"/>
              <a:buChar char="§"/>
            </a:pPr>
            <a:endParaRPr lang="fr-FR" sz="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fr-FR" sz="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Harmoniser </a:t>
            </a:r>
            <a:r>
              <a:rPr lang="fr-FR" sz="2400" dirty="0">
                <a:solidFill>
                  <a:schemeClr val="tx1"/>
                </a:solidFill>
              </a:rPr>
              <a:t>les différentes thématiques</a:t>
            </a:r>
            <a:r>
              <a:rPr lang="fr-FR" sz="2400" dirty="0">
                <a:solidFill>
                  <a:srgbClr val="000000"/>
                </a:solidFill>
              </a:rPr>
              <a:t>: emplois, mobilité, environnement, patrimoine, centres et villages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fr-FR" sz="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Valoriser</a:t>
            </a:r>
            <a:r>
              <a:rPr lang="fr-FR" sz="2400" dirty="0">
                <a:solidFill>
                  <a:schemeClr val="tx1"/>
                </a:solidFill>
              </a:rPr>
              <a:t> les atouts et ressources de la région</a:t>
            </a:r>
          </a:p>
          <a:p>
            <a:pPr>
              <a:buFont typeface="Wingdings" charset="2"/>
              <a:buChar char="§"/>
            </a:pPr>
            <a:endParaRPr lang="fr-FR" sz="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Consolider </a:t>
            </a:r>
            <a:r>
              <a:rPr lang="fr-FR" sz="2400" dirty="0">
                <a:solidFill>
                  <a:schemeClr val="tx1"/>
                </a:solidFill>
              </a:rPr>
              <a:t>le partenariat entre communes, région et services cantonaux</a:t>
            </a:r>
          </a:p>
          <a:p>
            <a:pPr marL="0" indent="0">
              <a:buNone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Etablir</a:t>
            </a:r>
            <a:r>
              <a:rPr lang="fr-FR" sz="2400" dirty="0">
                <a:solidFill>
                  <a:schemeClr val="tx1"/>
                </a:solidFill>
              </a:rPr>
              <a:t> un réseau fonctionnel: </a:t>
            </a:r>
            <a:r>
              <a:rPr lang="fr-FR" sz="2400" dirty="0" err="1">
                <a:solidFill>
                  <a:schemeClr val="tx1"/>
                </a:solidFill>
              </a:rPr>
              <a:t>aggloY</a:t>
            </a:r>
            <a:r>
              <a:rPr lang="fr-FR" sz="2400" dirty="0">
                <a:solidFill>
                  <a:schemeClr val="tx1"/>
                </a:solidFill>
              </a:rPr>
              <a:t>, centres régionaux, centres locaux et autres communes	</a:t>
            </a: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i="1" dirty="0">
              <a:solidFill>
                <a:srgbClr val="FF8000"/>
              </a:solidFill>
            </a:endParaRPr>
          </a:p>
          <a:p>
            <a:pPr marL="0" indent="0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0411525-E06F-6C4A-918E-3E1EABB0C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623" y="5517232"/>
            <a:ext cx="602889" cy="10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DA5A4E-D84C-45F0-BE3B-43926F986DD1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4</a:t>
            </a:fld>
            <a:endParaRPr lang="en-US" sz="800">
              <a:solidFill>
                <a:schemeClr val="tx1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7650" name="Titre 5"/>
          <p:cNvSpPr>
            <a:spLocks noGrp="1"/>
          </p:cNvSpPr>
          <p:nvPr>
            <p:ph type="title"/>
          </p:nvPr>
        </p:nvSpPr>
        <p:spPr>
          <a:xfrm>
            <a:off x="863458" y="502413"/>
            <a:ext cx="6934200" cy="533400"/>
          </a:xfrm>
        </p:spPr>
        <p:txBody>
          <a:bodyPr/>
          <a:lstStyle/>
          <a:p>
            <a:r>
              <a:rPr lang="fr-FR" dirty="0">
                <a:solidFill>
                  <a:srgbClr val="1982B7"/>
                </a:solidFill>
              </a:rPr>
              <a:t>Contenu du PDR</a:t>
            </a:r>
          </a:p>
        </p:txBody>
      </p:sp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894A10C-FC5D-9547-BB19-85ACF573F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623" y="5517232"/>
            <a:ext cx="602889" cy="10365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9C0E1B3-8A31-C043-B4A4-9CFCC304EC50}"/>
              </a:ext>
            </a:extLst>
          </p:cNvPr>
          <p:cNvSpPr txBox="1"/>
          <p:nvPr/>
        </p:nvSpPr>
        <p:spPr>
          <a:xfrm>
            <a:off x="864096" y="1343665"/>
            <a:ext cx="8388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82B7"/>
                </a:solidFill>
              </a:rPr>
              <a:t>Diagnostic</a:t>
            </a:r>
            <a:r>
              <a:rPr lang="fr-FR" b="1" dirty="0"/>
              <a:t>: </a:t>
            </a:r>
            <a:r>
              <a:rPr lang="fr-FR" dirty="0"/>
              <a:t>état des lieux et mise en évidence des </a:t>
            </a:r>
            <a:r>
              <a:rPr lang="fr-FR" b="1" dirty="0"/>
              <a:t>caractéristiques</a:t>
            </a:r>
            <a:r>
              <a:rPr lang="fr-FR" dirty="0"/>
              <a:t> du Nord vaudois +</a:t>
            </a:r>
          </a:p>
          <a:p>
            <a:r>
              <a:rPr lang="fr-FR" b="1" dirty="0">
                <a:solidFill>
                  <a:srgbClr val="1982B7"/>
                </a:solidFill>
              </a:rPr>
              <a:t>Cartes</a:t>
            </a:r>
            <a:r>
              <a:rPr lang="fr-FR" dirty="0"/>
              <a:t> régionales par thématiques</a:t>
            </a:r>
          </a:p>
          <a:p>
            <a:endParaRPr lang="fr-FR" dirty="0">
              <a:solidFill>
                <a:srgbClr val="1982B7"/>
              </a:solidFill>
            </a:endParaRPr>
          </a:p>
          <a:p>
            <a:r>
              <a:rPr lang="fr-FR" b="1" dirty="0">
                <a:solidFill>
                  <a:srgbClr val="1982B7"/>
                </a:solidFill>
              </a:rPr>
              <a:t>Volet stratégique basé sur le diagnostic</a:t>
            </a:r>
            <a:r>
              <a:rPr lang="fr-FR" b="1" dirty="0">
                <a:solidFill>
                  <a:srgbClr val="7030A0"/>
                </a:solidFill>
              </a:rPr>
              <a:t>: </a:t>
            </a:r>
            <a:r>
              <a:rPr lang="fr-FR" b="1" dirty="0"/>
              <a:t>5 enjeux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Patrimoine paysager, naturel et bâti </a:t>
            </a:r>
            <a:r>
              <a:rPr lang="fr-FR" b="1" dirty="0"/>
              <a:t>remarquable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Économie </a:t>
            </a:r>
            <a:r>
              <a:rPr lang="fr-FR" b="1" dirty="0"/>
              <a:t>diversifiée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Mobilité </a:t>
            </a:r>
            <a:r>
              <a:rPr lang="fr-FR" b="1" dirty="0"/>
              <a:t>maîtrisée</a:t>
            </a:r>
            <a:r>
              <a:rPr lang="fr-FR" dirty="0"/>
              <a:t> et durable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Centres denses et </a:t>
            </a:r>
            <a:r>
              <a:rPr lang="fr-FR" b="1" dirty="0"/>
              <a:t>attractifs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Gestion </a:t>
            </a:r>
            <a:r>
              <a:rPr lang="fr-FR" b="1" dirty="0"/>
              <a:t>durable</a:t>
            </a:r>
            <a:r>
              <a:rPr lang="fr-FR" dirty="0"/>
              <a:t> environnement + ressources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r>
              <a:rPr lang="fr-FR" b="1" dirty="0">
                <a:solidFill>
                  <a:srgbClr val="1982B7"/>
                </a:solidFill>
              </a:rPr>
              <a:t>Volet opérationnel</a:t>
            </a:r>
            <a:r>
              <a:rPr lang="fr-FR" b="1" dirty="0">
                <a:solidFill>
                  <a:srgbClr val="7030A0"/>
                </a:solidFill>
              </a:rPr>
              <a:t>: </a:t>
            </a:r>
            <a:r>
              <a:rPr lang="fr-FR" b="1" dirty="0"/>
              <a:t>59 mesures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29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5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128966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Organisation PDR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668016"/>
            <a:ext cx="7992888" cy="392122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Comité de pilotage représentatif </a:t>
            </a:r>
            <a:r>
              <a:rPr lang="fr-FR" sz="2400" dirty="0">
                <a:solidFill>
                  <a:srgbClr val="000000"/>
                </a:solidFill>
              </a:rPr>
              <a:t>des différents secteurs géographiques et types de commune</a:t>
            </a:r>
          </a:p>
          <a:p>
            <a:pPr marL="0" indent="0">
              <a:buNone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Groupe technique </a:t>
            </a:r>
            <a:r>
              <a:rPr lang="fr-FR" sz="2400" dirty="0">
                <a:solidFill>
                  <a:srgbClr val="000000"/>
                </a:solidFill>
              </a:rPr>
              <a:t>communes et canton</a:t>
            </a:r>
          </a:p>
          <a:p>
            <a:pPr>
              <a:buFont typeface="Arial"/>
              <a:buChar char="•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Groupe </a:t>
            </a:r>
            <a:r>
              <a:rPr lang="fr-FR" sz="2400" b="1" dirty="0">
                <a:solidFill>
                  <a:srgbClr val="000000"/>
                </a:solidFill>
              </a:rPr>
              <a:t>communication</a:t>
            </a:r>
          </a:p>
          <a:p>
            <a:pPr>
              <a:buFont typeface="Arial"/>
              <a:buChar char="•"/>
            </a:pPr>
            <a:endParaRPr lang="fr-FR" sz="2400" b="1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fr-FR" sz="800" b="1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2 ateliers de </a:t>
            </a:r>
            <a:r>
              <a:rPr lang="fr-FR" sz="2400" b="1" dirty="0">
                <a:solidFill>
                  <a:srgbClr val="000000"/>
                </a:solidFill>
              </a:rPr>
              <a:t>concertation</a:t>
            </a:r>
          </a:p>
          <a:p>
            <a:pPr>
              <a:buFont typeface="Arial"/>
              <a:buChar char="•"/>
            </a:pPr>
            <a:endParaRPr lang="fr-FR" sz="800" b="1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3 </a:t>
            </a:r>
            <a:r>
              <a:rPr lang="fr-FR" sz="2400" b="1" dirty="0">
                <a:solidFill>
                  <a:srgbClr val="000000"/>
                </a:solidFill>
              </a:rPr>
              <a:t>consultations </a:t>
            </a:r>
            <a:r>
              <a:rPr lang="fr-FR" sz="2400" dirty="0">
                <a:solidFill>
                  <a:srgbClr val="000000"/>
                </a:solidFill>
              </a:rPr>
              <a:t>dont 1 publique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294884"/>
            <a:ext cx="475257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6463" lvl="0" indent="-342900">
              <a:spcAft>
                <a:spcPts val="2400"/>
              </a:spcAft>
              <a:buFont typeface="Arial"/>
              <a:buChar char="•"/>
            </a:pPr>
            <a:r>
              <a:rPr lang="fr-CH" dirty="0">
                <a:latin typeface="+mj-lt"/>
                <a:ea typeface="+mj-ea"/>
                <a:cs typeface="+mj-cs"/>
              </a:rPr>
              <a:t>Partie </a:t>
            </a:r>
            <a:r>
              <a:rPr lang="fr-CH" b="1" dirty="0">
                <a:solidFill>
                  <a:srgbClr val="1982B7"/>
                </a:solidFill>
                <a:latin typeface="+mj-lt"/>
                <a:ea typeface="+mj-ea"/>
                <a:cs typeface="+mj-cs"/>
              </a:rPr>
              <a:t>stratégique</a:t>
            </a:r>
            <a:r>
              <a:rPr lang="fr-CH" dirty="0">
                <a:solidFill>
                  <a:srgbClr val="1982B7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dirty="0">
                <a:latin typeface="+mj-lt"/>
                <a:ea typeface="+mj-ea"/>
                <a:cs typeface="+mj-cs"/>
              </a:rPr>
              <a:t>adoptée </a:t>
            </a:r>
            <a:r>
              <a:rPr lang="fr-CH" b="1" dirty="0">
                <a:solidFill>
                  <a:srgbClr val="1982B7"/>
                </a:solidFill>
                <a:latin typeface="+mj-lt"/>
                <a:ea typeface="+mj-ea"/>
                <a:cs typeface="+mj-cs"/>
              </a:rPr>
              <a:t>par  les  conseils  communaux  ou  généraux  </a:t>
            </a:r>
            <a:r>
              <a:rPr lang="fr-CH" dirty="0">
                <a:latin typeface="+mj-lt"/>
                <a:ea typeface="+mj-ea"/>
                <a:cs typeface="+mj-cs"/>
              </a:rPr>
              <a:t>des  communes  concernées</a:t>
            </a:r>
          </a:p>
          <a:p>
            <a:pPr marL="906463" lvl="0" indent="-342900">
              <a:spcAft>
                <a:spcPts val="2400"/>
              </a:spcAft>
              <a:buFont typeface="Arial"/>
              <a:buChar char="•"/>
            </a:pPr>
            <a:r>
              <a:rPr lang="fr-CH" dirty="0">
                <a:latin typeface="+mj-lt"/>
                <a:ea typeface="+mj-ea"/>
                <a:cs typeface="+mj-cs"/>
              </a:rPr>
              <a:t>Partie </a:t>
            </a:r>
            <a:r>
              <a:rPr lang="fr-CH" b="1" dirty="0">
                <a:solidFill>
                  <a:srgbClr val="1982B7"/>
                </a:solidFill>
                <a:latin typeface="+mj-lt"/>
                <a:ea typeface="+mj-ea"/>
                <a:cs typeface="+mj-cs"/>
              </a:rPr>
              <a:t>opérationnelle</a:t>
            </a:r>
            <a:r>
              <a:rPr lang="fr-CH" dirty="0">
                <a:latin typeface="+mj-lt"/>
                <a:ea typeface="+mj-ea"/>
                <a:cs typeface="+mj-cs"/>
              </a:rPr>
              <a:t> adoptée </a:t>
            </a:r>
            <a:r>
              <a:rPr lang="fr-CH" b="1" dirty="0">
                <a:solidFill>
                  <a:srgbClr val="1982B7"/>
                </a:solidFill>
                <a:latin typeface="+mj-lt"/>
                <a:ea typeface="+mj-ea"/>
                <a:cs typeface="+mj-cs"/>
              </a:rPr>
              <a:t>par les municipalités</a:t>
            </a:r>
            <a:r>
              <a:rPr lang="fr-CH" dirty="0">
                <a:latin typeface="+mj-lt"/>
                <a:ea typeface="+mj-ea"/>
                <a:cs typeface="+mj-cs"/>
              </a:rPr>
              <a:t> des communes concernées.</a:t>
            </a:r>
          </a:p>
          <a:p>
            <a:pPr marL="906463" lvl="0" indent="-342900">
              <a:spcAft>
                <a:spcPts val="2400"/>
              </a:spcAft>
              <a:buFont typeface="Arial"/>
              <a:buChar char="•"/>
            </a:pPr>
            <a:r>
              <a:rPr lang="fr-CH" dirty="0">
                <a:latin typeface="+mj-lt"/>
                <a:ea typeface="+mj-ea"/>
                <a:cs typeface="+mj-cs"/>
              </a:rPr>
              <a:t>Projet ensuite approuvé par le Conseil d’Etat</a:t>
            </a:r>
          </a:p>
          <a:p>
            <a:pPr marL="563563" lvl="0">
              <a:spcAft>
                <a:spcPts val="2400"/>
              </a:spcAft>
            </a:pPr>
            <a:endParaRPr lang="fr-CH" sz="800" dirty="0">
              <a:latin typeface="+mj-lt"/>
              <a:ea typeface="+mj-ea"/>
              <a:cs typeface="+mj-cs"/>
            </a:endParaRPr>
          </a:p>
          <a:p>
            <a:pPr marL="906463" lvl="0" indent="-342900">
              <a:spcAft>
                <a:spcPts val="2400"/>
              </a:spcAft>
              <a:buFont typeface="Arial"/>
              <a:buChar char="•"/>
            </a:pPr>
            <a:endParaRPr lang="fr-CH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E62B4F-EB5A-964A-845E-0F0B1DE1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21" y="502796"/>
            <a:ext cx="82082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B8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CH" kern="0" dirty="0">
                <a:solidFill>
                  <a:srgbClr val="1982B7"/>
                </a:solidFill>
              </a:rPr>
              <a:t>Approbation du PDR</a:t>
            </a:r>
            <a:endParaRPr lang="fr-CH" kern="0" dirty="0">
              <a:solidFill>
                <a:srgbClr val="1982B7"/>
              </a:solidFill>
              <a:ea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ED8B32-F55B-E64A-AACC-EFB152F2E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06852"/>
            <a:ext cx="1669011" cy="23488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DE7F08-95D2-704D-9C72-2ECDDA1C4406}"/>
              </a:ext>
            </a:extLst>
          </p:cNvPr>
          <p:cNvSpPr txBox="1"/>
          <p:nvPr/>
        </p:nvSpPr>
        <p:spPr>
          <a:xfrm>
            <a:off x="6891132" y="2735044"/>
            <a:ext cx="207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solidFill>
                  <a:srgbClr val="1982B7"/>
                </a:solidFill>
              </a:rPr>
              <a:t>Volet stratégique - 40 pages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A2D521-7F5F-9A42-A541-27616E78CEEC}"/>
              </a:ext>
            </a:extLst>
          </p:cNvPr>
          <p:cNvSpPr txBox="1"/>
          <p:nvPr/>
        </p:nvSpPr>
        <p:spPr>
          <a:xfrm>
            <a:off x="6891132" y="5185057"/>
            <a:ext cx="207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solidFill>
                  <a:srgbClr val="1982B7"/>
                </a:solidFill>
              </a:rPr>
              <a:t>Volet opérationnel 90 pages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B0C7C5-BBFE-D44A-90C4-714684FF5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78" y="3410500"/>
            <a:ext cx="1657571" cy="2348880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CAA58B0-1340-E449-9780-0A4B9A667D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623" y="5560806"/>
            <a:ext cx="602889" cy="103654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611E37-501C-D04C-A624-7AE3F9D29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46B1A-A70C-F440-B372-48B4E83E35AA}" type="slidenum">
              <a:rPr lang="en-US" smtClean="0"/>
              <a:pPr>
                <a:defRPr/>
              </a:pPr>
              <a:t>6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7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35360"/>
            <a:ext cx="7128966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Portée du PDR 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313D40-1D7A-4F44-B122-FA0978454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002" y="332656"/>
            <a:ext cx="3658406" cy="6237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07AEB-8C84-D544-A946-DFE68BF0F438}"/>
              </a:ext>
            </a:extLst>
          </p:cNvPr>
          <p:cNvSpPr/>
          <p:nvPr/>
        </p:nvSpPr>
        <p:spPr>
          <a:xfrm>
            <a:off x="237518" y="2324750"/>
            <a:ext cx="4334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563" lvl="0">
              <a:spcAft>
                <a:spcPts val="2400"/>
              </a:spcAft>
            </a:pPr>
            <a:r>
              <a:rPr lang="fr-CH" dirty="0"/>
              <a:t>Après approbation, le PDR est une planification contraignante pour le Canton et les communes (art. 19 LATC)</a:t>
            </a:r>
          </a:p>
        </p:txBody>
      </p:sp>
    </p:spTree>
    <p:extLst>
      <p:ext uri="{BB962C8B-B14F-4D97-AF65-F5344CB8AC3E}">
        <p14:creationId xmlns:p14="http://schemas.microsoft.com/office/powerpoint/2010/main" val="281682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8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35360"/>
            <a:ext cx="7128966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Portée du PDR </a:t>
            </a:r>
            <a:r>
              <a:rPr lang="fr-FR" sz="2400" b="0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(2)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07AEB-8C84-D544-A946-DFE68BF0F438}"/>
              </a:ext>
            </a:extLst>
          </p:cNvPr>
          <p:cNvSpPr/>
          <p:nvPr/>
        </p:nvSpPr>
        <p:spPr>
          <a:xfrm>
            <a:off x="98301" y="1412776"/>
            <a:ext cx="85061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463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H" dirty="0"/>
              <a:t>Vision fédératrice de 70 communes et du canton en matière d’aménagement du territoire</a:t>
            </a:r>
          </a:p>
          <a:p>
            <a:pPr marL="906463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H" dirty="0"/>
              <a:t>«Traduction» du Plan directeur cantonal à l’échelle régionale</a:t>
            </a:r>
          </a:p>
          <a:p>
            <a:pPr marL="906463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H" dirty="0"/>
              <a:t>Inscription des caractéristiques de la région et des mesures répondant aux besoins des communes</a:t>
            </a:r>
          </a:p>
          <a:p>
            <a:pPr marL="906463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H" dirty="0"/>
              <a:t>70 plans d’affectation communaux mis bout à bout:     </a:t>
            </a:r>
            <a:r>
              <a:rPr lang="fr-CH" sz="3200" b="1" dirty="0">
                <a:solidFill>
                  <a:srgbClr val="1982B7"/>
                </a:solidFill>
              </a:rPr>
              <a:t>≠</a:t>
            </a:r>
            <a:r>
              <a:rPr lang="fr-CH" sz="3200" b="1" dirty="0">
                <a:solidFill>
                  <a:srgbClr val="0063FF"/>
                </a:solidFill>
              </a:rPr>
              <a:t> </a:t>
            </a:r>
            <a:r>
              <a:rPr lang="fr-CH" dirty="0"/>
              <a:t>vision et volet stratégique pour le Nord vaudois</a:t>
            </a:r>
          </a:p>
          <a:p>
            <a:pPr marL="563563" lvl="0">
              <a:spcAft>
                <a:spcPts val="2400"/>
              </a:spcAft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993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904BA-A653-0A4C-96F5-B3EFB9BF4251}" type="slidenum">
              <a:rPr lang="en-US" sz="700">
                <a:solidFill>
                  <a:srgbClr val="707173"/>
                </a:solidFill>
              </a:rPr>
              <a:pPr/>
              <a:t>9</a:t>
            </a:fld>
            <a:endParaRPr lang="en-US" sz="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610" y="405327"/>
            <a:ext cx="7128966" cy="533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rgbClr val="1982B7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Principales questions: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6610" y="1024302"/>
            <a:ext cx="8136904" cy="552947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fr-FR" sz="2200" b="1" dirty="0">
                <a:solidFill>
                  <a:srgbClr val="000000"/>
                </a:solidFill>
              </a:rPr>
              <a:t>Non approbation: conséquence pour la commune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</a:rPr>
              <a:t>Le PDR ne peut pas être imposé à une commune, même s’il y a une majorité d’approbations</a:t>
            </a:r>
          </a:p>
          <a:p>
            <a:pPr marL="0" indent="0">
              <a:buNone/>
            </a:pPr>
            <a:r>
              <a:rPr lang="fr-FR" sz="2200" i="1" dirty="0">
                <a:solidFill>
                  <a:srgbClr val="000000"/>
                </a:solidFill>
              </a:rPr>
              <a:t>Risque: </a:t>
            </a:r>
            <a:r>
              <a:rPr lang="fr-FR" sz="2200" dirty="0">
                <a:solidFill>
                  <a:srgbClr val="000000"/>
                </a:solidFill>
              </a:rPr>
              <a:t>les demandes/projets des communes ne l’ayant pas approuvé sont traités moins rapidement</a:t>
            </a:r>
          </a:p>
          <a:p>
            <a:pPr marL="0" indent="0">
              <a:buNone/>
            </a:pPr>
            <a:endParaRPr lang="fr-FR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000000"/>
                </a:solidFill>
              </a:rPr>
              <a:t>Modification ou non du document: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</a:rPr>
              <a:t>La LATC permet de modifier au Conseil de modifier le volet stratégique. Il faudrait alors repasser le document modifié dans les 70 Conseils et au préalable dans les services cantonaux.</a:t>
            </a:r>
          </a:p>
          <a:p>
            <a:pPr marL="0" indent="0">
              <a:buNone/>
            </a:pPr>
            <a:r>
              <a:rPr lang="fr-FR" sz="2200" i="1" dirty="0">
                <a:solidFill>
                  <a:srgbClr val="000000"/>
                </a:solidFill>
              </a:rPr>
              <a:t>Risque</a:t>
            </a:r>
            <a:r>
              <a:rPr lang="fr-FR" sz="2200" dirty="0">
                <a:solidFill>
                  <a:srgbClr val="000000"/>
                </a:solidFill>
              </a:rPr>
              <a:t>: ne jamais finir!</a:t>
            </a:r>
          </a:p>
          <a:p>
            <a:pPr marL="0" indent="0">
              <a:buNone/>
            </a:pPr>
            <a:endParaRPr lang="fr-FR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</a:rPr>
              <a:t>Les différentes consultations ont permis aux autorités et à  la population de s’exprimer</a:t>
            </a:r>
            <a:endParaRPr lang="fr-F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15F94F-0710-9644-904A-749BEA50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5517232"/>
            <a:ext cx="602889" cy="10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34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635</Words>
  <Application>Microsoft Macintosh PowerPoint</Application>
  <PresentationFormat>Affichage à l'écran (4:3)</PresentationFormat>
  <Paragraphs>111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Blank Presentation</vt:lpstr>
      <vt:lpstr>Plan directeur régional (PDR)</vt:lpstr>
      <vt:lpstr>Présentation PowerPoint</vt:lpstr>
      <vt:lpstr>Objectifs du PDR</vt:lpstr>
      <vt:lpstr>Contenu du PDR</vt:lpstr>
      <vt:lpstr>Organisation PDR </vt:lpstr>
      <vt:lpstr>Présentation PowerPoint</vt:lpstr>
      <vt:lpstr>Portée du PDR </vt:lpstr>
      <vt:lpstr>Portée du PDR (2)</vt:lpstr>
      <vt:lpstr>Principales questions:</vt:lpstr>
      <vt:lpstr>Présentation PowerPoint</vt:lpstr>
      <vt:lpstr>Avantages du PDR</vt:lpstr>
      <vt:lpstr>Approbation du PDR</vt:lpstr>
    </vt:vector>
  </TitlesOfParts>
  <Company>gmarketing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Eva-Maria Wildenauer</dc:creator>
  <cp:lastModifiedBy>Christine Leu</cp:lastModifiedBy>
  <cp:revision>260</cp:revision>
  <cp:lastPrinted>2016-09-08T07:32:26Z</cp:lastPrinted>
  <dcterms:created xsi:type="dcterms:W3CDTF">2008-08-22T13:33:41Z</dcterms:created>
  <dcterms:modified xsi:type="dcterms:W3CDTF">2019-11-25T10:00:42Z</dcterms:modified>
</cp:coreProperties>
</file>