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8BAF5-5FBC-47EC-9767-6B19B0FEEAE1}" type="datetimeFigureOut">
              <a:rPr lang="fr-CH" smtClean="0"/>
              <a:t>03.10.2022</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6F6B5-A395-4315-8575-15A51C1D9EB7}" type="slidenum">
              <a:rPr lang="fr-CH" smtClean="0"/>
              <a:t>‹N°›</a:t>
            </a:fld>
            <a:endParaRPr lang="fr-CH"/>
          </a:p>
        </p:txBody>
      </p:sp>
    </p:spTree>
    <p:extLst>
      <p:ext uri="{BB962C8B-B14F-4D97-AF65-F5344CB8AC3E}">
        <p14:creationId xmlns:p14="http://schemas.microsoft.com/office/powerpoint/2010/main" val="26765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7D2B207A-F61C-4D67-B3D4-B8E37757CE16}" type="datetime1">
              <a:rPr lang="en-US" smtClean="0"/>
              <a:t>10/3/2022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Conseil du 11.10.2022</a:t>
            </a:r>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66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B785BA0-E394-4B50-8996-3B7A15ACC87E}" type="datetime1">
              <a:rPr lang="en-US" smtClean="0"/>
              <a:t>10/3/2022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Conseil du 11.10.2022</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09228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FF577952-AC2C-47FB-A50B-4F0FBF159A8F}" type="datetime1">
              <a:rPr lang="en-US" smtClean="0"/>
              <a:t>10/3/2022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Conseil du 11.10.2022</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95944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65BCD3B5-DA5B-4A3F-A2CD-D9D4368D036F}" type="datetime1">
              <a:rPr lang="en-US" smtClean="0"/>
              <a:t>10/3/2022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Conseil du 11.10.2022</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4685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111DA0A2-80B1-46B1-9E2F-8A1CD1E4B047}" type="datetime1">
              <a:rPr lang="en-US" smtClean="0"/>
              <a:t>10/3/2022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Conseil du 11.10.2022</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19829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F543E1EB-1411-4E19-8942-DF80A7FD34F0}" type="datetime1">
              <a:rPr lang="en-US" smtClean="0"/>
              <a:t>10/3/2022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Conseil du 11.10.2022</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18959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E3FFD627-1125-4C26-9A73-66CC0344158D}" type="datetime1">
              <a:rPr lang="en-US" smtClean="0"/>
              <a:t>10/3/2022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Conseil du 11.10.2022</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1928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E40E2BC8-9114-47B6-B082-AB50F9A03991}" type="datetime1">
              <a:rPr lang="en-US" smtClean="0"/>
              <a:t>10/3/2022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Conseil du 11.10.2022</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25294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3F85A109-2781-4DB9-9166-C1575CD453EA}" type="datetime1">
              <a:rPr lang="en-US" smtClean="0"/>
              <a:t>10/3/2022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Conseil du 11.10.2022</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2142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34DF2155-DB9D-447B-8E88-FCD5AEEC263F}" type="datetime1">
              <a:rPr lang="en-US" smtClean="0"/>
              <a:t>10/3/2022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Conseil du 11.10.2022</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1613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4754F667-FCAA-4574-B3D7-422A74E65EBC}" type="datetime1">
              <a:rPr lang="en-US" smtClean="0"/>
              <a:t>10/3/2022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Conseil du 11.10.2022</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80322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47108-8A7F-486F-9B72-BCAC42E4C0F6}" type="datetime1">
              <a:rPr lang="en-US" smtClean="0"/>
              <a:t>10/3/2022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Conseil du 11.10.2022</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7855702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0" y="4140640"/>
            <a:ext cx="5730745" cy="1119257"/>
          </a:xfrm>
        </p:spPr>
        <p:txBody>
          <a:bodyPr vert="horz" lIns="91440" tIns="45720" rIns="91440" bIns="45720" rtlCol="0">
            <a:normAutofit fontScale="90000"/>
          </a:bodyPr>
          <a:lstStyle/>
          <a:p>
            <a:pPr algn="ctr"/>
            <a:br>
              <a:rPr lang="en-US" sz="2800" dirty="0"/>
            </a:br>
            <a:r>
              <a:rPr lang="en-US" sz="2800" dirty="0"/>
              <a:t>Plan énergie et </a:t>
            </a:r>
            <a:r>
              <a:rPr lang="en-US" sz="2800" dirty="0" err="1"/>
              <a:t>climat</a:t>
            </a:r>
            <a:r>
              <a:rPr lang="en-US" sz="2800" dirty="0"/>
              <a:t> communal PECC</a:t>
            </a:r>
            <a:br>
              <a:rPr lang="en-US" sz="2800" dirty="0"/>
            </a:br>
            <a:br>
              <a:rPr lang="en-US" sz="2800" dirty="0"/>
            </a:br>
            <a:endParaRPr lang="en-US" sz="2800" dirty="0"/>
          </a:p>
        </p:txBody>
      </p:sp>
      <p:sp>
        <p:nvSpPr>
          <p:cNvPr id="49" name="Rectangle 48">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02180" y="1457218"/>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0" y="74490"/>
            <a:ext cx="5730745" cy="3898370"/>
          </a:xfrm>
          <a:prstGeom prst="rect">
            <a:avLst/>
          </a:prstGeom>
        </p:spPr>
        <p:style>
          <a:lnRef idx="1">
            <a:schemeClr val="accent3"/>
          </a:lnRef>
          <a:fillRef idx="2">
            <a:schemeClr val="accent3"/>
          </a:fillRef>
          <a:effectRef idx="1">
            <a:schemeClr val="accent3"/>
          </a:effectRef>
          <a:fontRef idx="minor">
            <a:schemeClr val="dk1"/>
          </a:fontRef>
        </p:style>
      </p:pic>
      <p:pic>
        <p:nvPicPr>
          <p:cNvPr id="40" name="Espace réservé du contenu 39">
            <a:extLst>
              <a:ext uri="{FF2B5EF4-FFF2-40B4-BE49-F238E27FC236}">
                <a16:creationId xmlns:a16="http://schemas.microsoft.com/office/drawing/2014/main" id="{3EDF6604-C977-4EC0-BBB0-D5A9F8E404BF}"/>
              </a:ext>
            </a:extLst>
          </p:cNvPr>
          <p:cNvPicPr>
            <a:picLocks noChangeAspect="1"/>
          </p:cNvPicPr>
          <p:nvPr/>
        </p:nvPicPr>
        <p:blipFill rotWithShape="1">
          <a:blip r:embed="rId3"/>
          <a:srcRect r="709"/>
          <a:stretch/>
        </p:blipFill>
        <p:spPr>
          <a:xfrm>
            <a:off x="6591299" y="1"/>
            <a:ext cx="5600701" cy="6857999"/>
          </a:xfrm>
          <a:prstGeom prst="rect">
            <a:avLst/>
          </a:prstGeom>
        </p:spPr>
      </p:pic>
      <p:sp>
        <p:nvSpPr>
          <p:cNvPr id="41" name="Espace réservé du numéro de diapositive 40">
            <a:extLst>
              <a:ext uri="{FF2B5EF4-FFF2-40B4-BE49-F238E27FC236}">
                <a16:creationId xmlns:a16="http://schemas.microsoft.com/office/drawing/2014/main" id="{42BB30F8-04A1-4699-88DB-E51E09EEBEF9}"/>
              </a:ext>
            </a:extLst>
          </p:cNvPr>
          <p:cNvSpPr>
            <a:spLocks noGrp="1"/>
          </p:cNvSpPr>
          <p:nvPr>
            <p:ph type="sldNum" sz="quarter" idx="12"/>
          </p:nvPr>
        </p:nvSpPr>
        <p:spPr/>
        <p:txBody>
          <a:bodyPr/>
          <a:lstStyle/>
          <a:p>
            <a:fld id="{B2DC25EE-239B-4C5F-AAD1-255A7D5F1EE2}" type="slidenum">
              <a:rPr lang="en-US" smtClean="0"/>
              <a:t>1</a:t>
            </a:fld>
            <a:endParaRPr lang="en-US"/>
          </a:p>
        </p:txBody>
      </p:sp>
      <p:sp>
        <p:nvSpPr>
          <p:cNvPr id="42" name="ZoneTexte 41">
            <a:extLst>
              <a:ext uri="{FF2B5EF4-FFF2-40B4-BE49-F238E27FC236}">
                <a16:creationId xmlns:a16="http://schemas.microsoft.com/office/drawing/2014/main" id="{19D100BB-37A8-4289-880B-CE25BDBF0D86}"/>
              </a:ext>
            </a:extLst>
          </p:cNvPr>
          <p:cNvSpPr txBox="1"/>
          <p:nvPr/>
        </p:nvSpPr>
        <p:spPr>
          <a:xfrm>
            <a:off x="780175" y="5003727"/>
            <a:ext cx="4219663" cy="1477328"/>
          </a:xfrm>
          <a:prstGeom prst="rect">
            <a:avLst/>
          </a:prstGeom>
          <a:noFill/>
        </p:spPr>
        <p:txBody>
          <a:bodyPr wrap="square" rtlCol="0">
            <a:spAutoFit/>
          </a:bodyPr>
          <a:lstStyle/>
          <a:p>
            <a:endParaRPr lang="en-US" sz="1100" b="1" dirty="0"/>
          </a:p>
          <a:p>
            <a:endParaRPr lang="en-US" sz="1100" b="1" dirty="0"/>
          </a:p>
          <a:p>
            <a:r>
              <a:rPr lang="en-US" sz="1100" b="1" dirty="0"/>
              <a:t>Conseil communal de </a:t>
            </a:r>
            <a:r>
              <a:rPr lang="en-US" sz="1100" b="1" dirty="0" err="1"/>
              <a:t>Bavois</a:t>
            </a:r>
            <a:r>
              <a:rPr lang="en-US" sz="1100" b="1" dirty="0"/>
              <a:t> le 11.10.22</a:t>
            </a:r>
          </a:p>
          <a:p>
            <a:endParaRPr lang="en-US" sz="1100" b="1" dirty="0"/>
          </a:p>
          <a:p>
            <a:endParaRPr lang="en-US" sz="1100" b="1" dirty="0"/>
          </a:p>
          <a:p>
            <a:br>
              <a:rPr lang="en-US" sz="1100" b="1" dirty="0"/>
            </a:br>
            <a:r>
              <a:rPr lang="en-US" sz="1200" dirty="0"/>
              <a:t>Extrait de la </a:t>
            </a:r>
            <a:r>
              <a:rPr lang="en-US" sz="1200" dirty="0" err="1"/>
              <a:t>présentation</a:t>
            </a:r>
            <a:r>
              <a:rPr lang="en-US" sz="1200" dirty="0"/>
              <a:t> du 31.08.22 – </a:t>
            </a:r>
            <a:r>
              <a:rPr lang="en-US" sz="1200" dirty="0" err="1"/>
              <a:t>Agence</a:t>
            </a:r>
            <a:r>
              <a:rPr lang="en-US" sz="1200" dirty="0"/>
              <a:t> </a:t>
            </a:r>
            <a:r>
              <a:rPr lang="en-US" sz="1200" dirty="0" err="1"/>
              <a:t>Wenker</a:t>
            </a:r>
            <a:r>
              <a:rPr lang="en-US" sz="1200" dirty="0"/>
              <a:t> Architecture</a:t>
            </a:r>
            <a:endParaRPr lang="fr-CH" sz="1200" dirty="0"/>
          </a:p>
        </p:txBody>
      </p:sp>
    </p:spTree>
    <p:extLst>
      <p:ext uri="{BB962C8B-B14F-4D97-AF65-F5344CB8AC3E}">
        <p14:creationId xmlns:p14="http://schemas.microsoft.com/office/powerpoint/2010/main" val="70783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dirty="0" err="1"/>
              <a:t>Profil</a:t>
            </a:r>
            <a:r>
              <a:rPr lang="en-US" sz="2800" dirty="0"/>
              <a:t> </a:t>
            </a:r>
            <a:r>
              <a:rPr lang="en-US" sz="2800" dirty="0" err="1"/>
              <a:t>énergétique</a:t>
            </a:r>
            <a:br>
              <a:rPr lang="en-US" sz="2800" dirty="0"/>
            </a:br>
            <a:r>
              <a:rPr lang="fr-CH" sz="2200" b="1" dirty="0"/>
              <a:t>Conclusion et potentiels d’amélioration</a:t>
            </a:r>
            <a:br>
              <a:rPr lang="fr-CH" sz="2800" dirty="0"/>
            </a:b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352339" y="2066925"/>
            <a:ext cx="4741139" cy="4654550"/>
          </a:xfrm>
        </p:spPr>
        <p:txBody>
          <a:bodyPr>
            <a:noAutofit/>
          </a:bodyPr>
          <a:lstStyle/>
          <a:p>
            <a:pPr marL="0" indent="0">
              <a:buNone/>
            </a:pPr>
            <a:r>
              <a:rPr lang="fr-CH" sz="1600" b="1" u="sng" dirty="0"/>
              <a:t>Géothermie</a:t>
            </a:r>
          </a:p>
          <a:p>
            <a:pPr marL="0" indent="0">
              <a:buNone/>
            </a:pPr>
            <a:r>
              <a:rPr lang="fr-CH" sz="1600" dirty="0"/>
              <a:t>Selon la carte indicative d’</a:t>
            </a:r>
            <a:r>
              <a:rPr lang="fr-CH" sz="1600" dirty="0" err="1"/>
              <a:t>adminissibilité</a:t>
            </a:r>
            <a:r>
              <a:rPr lang="fr-CH" sz="1600" dirty="0"/>
              <a:t> des </a:t>
            </a:r>
            <a:r>
              <a:rPr lang="fr-CH" sz="1600" b="1" dirty="0"/>
              <a:t>sondes géothermiques </a:t>
            </a:r>
            <a:r>
              <a:rPr lang="fr-CH" sz="1600" dirty="0"/>
              <a:t>verticales la zone à bâtir de la commune se situe principalement en zone de limitation. Cela signifie que les sondages sont souvent admissibles mais un suivi hydrogéologique des travaux sera demandé.</a:t>
            </a:r>
          </a:p>
          <a:p>
            <a:pPr>
              <a:buFontTx/>
              <a:buChar char="-"/>
            </a:pPr>
            <a:r>
              <a:rPr lang="fr-CH" sz="1600" dirty="0"/>
              <a:t>Seule une petite portion se trouve en zone d’interdiction liée à la présence de ressources en eaux souterraine (zone de protection des eaux).</a:t>
            </a:r>
          </a:p>
          <a:p>
            <a:pPr>
              <a:buFontTx/>
              <a:buChar char="-"/>
            </a:pPr>
            <a:r>
              <a:rPr lang="fr-CH" sz="1600" dirty="0"/>
              <a:t>Pour la zone du village la profondeur des sondages est limité à100-200m, alors que pour le secteur du Coudray, la profondeur des sondages est limitée à 20-100m</a:t>
            </a:r>
          </a:p>
        </p:txBody>
      </p:sp>
      <p:pic>
        <p:nvPicPr>
          <p:cNvPr id="11" name="Espace réservé du contenu 10">
            <a:extLst>
              <a:ext uri="{FF2B5EF4-FFF2-40B4-BE49-F238E27FC236}">
                <a16:creationId xmlns:a16="http://schemas.microsoft.com/office/drawing/2014/main" id="{46913F4B-B57C-43F9-AAB9-545723220C52}"/>
              </a:ext>
            </a:extLst>
          </p:cNvPr>
          <p:cNvPicPr>
            <a:picLocks noGrp="1" noChangeAspect="1"/>
          </p:cNvPicPr>
          <p:nvPr>
            <p:ph sz="quarter" idx="4"/>
          </p:nvPr>
        </p:nvPicPr>
        <p:blipFill>
          <a:blip r:embed="rId2"/>
          <a:stretch>
            <a:fillRect/>
          </a:stretch>
        </p:blipFill>
        <p:spPr>
          <a:xfrm>
            <a:off x="8369147" y="2066925"/>
            <a:ext cx="3090214" cy="4301923"/>
          </a:xfrm>
        </p:spPr>
      </p:pic>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9" name="Content Placeholder 3" descr="Des fleurs blanches qui fleurissent sur un arrière-plan vert">
            <a:extLst>
              <a:ext uri="{FF2B5EF4-FFF2-40B4-BE49-F238E27FC236}">
                <a16:creationId xmlns:a16="http://schemas.microsoft.com/office/drawing/2014/main" id="{8EF18952-69F8-4295-B63C-1C54BB4AB2E5}"/>
              </a:ext>
            </a:extLst>
          </p:cNvPr>
          <p:cNvPicPr>
            <a:picLocks noChangeAspect="1"/>
          </p:cNvPicPr>
          <p:nvPr/>
        </p:nvPicPr>
        <p:blipFill>
          <a:blip r:embed="rId3">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16" name="Espace réservé du numéro de diapositive 15">
            <a:extLst>
              <a:ext uri="{FF2B5EF4-FFF2-40B4-BE49-F238E27FC236}">
                <a16:creationId xmlns:a16="http://schemas.microsoft.com/office/drawing/2014/main" id="{9445BD2A-ABC3-4E69-9C79-B0583AE49582}"/>
              </a:ext>
            </a:extLst>
          </p:cNvPr>
          <p:cNvSpPr>
            <a:spLocks noGrp="1"/>
          </p:cNvSpPr>
          <p:nvPr>
            <p:ph type="sldNum" sz="quarter" idx="12"/>
          </p:nvPr>
        </p:nvSpPr>
        <p:spPr/>
        <p:txBody>
          <a:bodyPr/>
          <a:lstStyle/>
          <a:p>
            <a:fld id="{B2DC25EE-239B-4C5F-AAD1-255A7D5F1EE2}" type="slidenum">
              <a:rPr lang="en-US" smtClean="0"/>
              <a:t>10</a:t>
            </a:fld>
            <a:endParaRPr lang="en-US"/>
          </a:p>
        </p:txBody>
      </p:sp>
      <p:pic>
        <p:nvPicPr>
          <p:cNvPr id="18" name="Image 17">
            <a:extLst>
              <a:ext uri="{FF2B5EF4-FFF2-40B4-BE49-F238E27FC236}">
                <a16:creationId xmlns:a16="http://schemas.microsoft.com/office/drawing/2014/main" id="{B5ABBD8A-90ED-4850-9434-438B9A4B4771}"/>
              </a:ext>
            </a:extLst>
          </p:cNvPr>
          <p:cNvPicPr>
            <a:picLocks noChangeAspect="1"/>
          </p:cNvPicPr>
          <p:nvPr/>
        </p:nvPicPr>
        <p:blipFill>
          <a:blip r:embed="rId4"/>
          <a:stretch>
            <a:fillRect/>
          </a:stretch>
        </p:blipFill>
        <p:spPr>
          <a:xfrm>
            <a:off x="5132662" y="4078000"/>
            <a:ext cx="3214286" cy="2287162"/>
          </a:xfrm>
          <a:prstGeom prst="rect">
            <a:avLst/>
          </a:prstGeom>
        </p:spPr>
      </p:pic>
    </p:spTree>
    <p:extLst>
      <p:ext uri="{BB962C8B-B14F-4D97-AF65-F5344CB8AC3E}">
        <p14:creationId xmlns:p14="http://schemas.microsoft.com/office/powerpoint/2010/main" val="354534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a:bodyPr>
          <a:lstStyle/>
          <a:p>
            <a:pPr algn="ctr"/>
            <a:r>
              <a:rPr lang="en-US" sz="2800" dirty="0" err="1"/>
              <a:t>Profil</a:t>
            </a:r>
            <a:r>
              <a:rPr lang="en-US" sz="2800" dirty="0"/>
              <a:t> </a:t>
            </a:r>
            <a:r>
              <a:rPr lang="en-US" sz="2800" dirty="0" err="1"/>
              <a:t>énergétique</a:t>
            </a:r>
            <a:br>
              <a:rPr lang="en-US" sz="2800" dirty="0"/>
            </a:br>
            <a:r>
              <a:rPr lang="fr-CH" sz="2200" b="1" dirty="0"/>
              <a:t>Conclusion et potentiels d’amélioration</a:t>
            </a:r>
            <a:br>
              <a:rPr lang="fr-CH" sz="2800" b="1" dirty="0"/>
            </a:b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283516" y="2066925"/>
            <a:ext cx="10403659" cy="4105275"/>
          </a:xfrm>
        </p:spPr>
        <p:txBody>
          <a:bodyPr>
            <a:normAutofit/>
          </a:bodyPr>
          <a:lstStyle/>
          <a:p>
            <a:pPr marL="0" indent="0">
              <a:buNone/>
            </a:pPr>
            <a:r>
              <a:rPr lang="fr-CH" sz="1600" b="1" u="sng" dirty="0"/>
              <a:t>Energie solaire</a:t>
            </a:r>
            <a:r>
              <a:rPr lang="fr-CH" sz="1600" dirty="0"/>
              <a:t> : selon le guichet cartographique de la Confédération, l’aptitude des toitures à utiliser l’énergie solaire sur le territoire communal est globalement bonne à top. </a:t>
            </a:r>
            <a:endParaRPr lang="fr-CH" sz="1600" b="1" u="sng" dirty="0"/>
          </a:p>
          <a:p>
            <a:pPr marL="0" indent="0">
              <a:buNone/>
            </a:pPr>
            <a:endParaRPr lang="fr-CH" sz="1600" b="1"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8" name="Image 7">
            <a:extLst>
              <a:ext uri="{FF2B5EF4-FFF2-40B4-BE49-F238E27FC236}">
                <a16:creationId xmlns:a16="http://schemas.microsoft.com/office/drawing/2014/main" id="{DCCD5492-A807-4909-9525-DE80EE4EB4FF}"/>
              </a:ext>
            </a:extLst>
          </p:cNvPr>
          <p:cNvPicPr>
            <a:picLocks noChangeAspect="1"/>
          </p:cNvPicPr>
          <p:nvPr/>
        </p:nvPicPr>
        <p:blipFill>
          <a:blip r:embed="rId3"/>
          <a:stretch>
            <a:fillRect/>
          </a:stretch>
        </p:blipFill>
        <p:spPr>
          <a:xfrm>
            <a:off x="3026844" y="2683342"/>
            <a:ext cx="5940988" cy="4079956"/>
          </a:xfrm>
          <a:prstGeom prst="rect">
            <a:avLst/>
          </a:prstGeom>
        </p:spPr>
      </p:pic>
      <p:sp>
        <p:nvSpPr>
          <p:cNvPr id="10" name="Espace réservé du numéro de diapositive 9">
            <a:extLst>
              <a:ext uri="{FF2B5EF4-FFF2-40B4-BE49-F238E27FC236}">
                <a16:creationId xmlns:a16="http://schemas.microsoft.com/office/drawing/2014/main" id="{BAFA7241-1E29-48DD-9847-934CDA4543B4}"/>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408467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br>
              <a:rPr lang="fr-CH" sz="2800" b="1" dirty="0"/>
            </a:br>
            <a:endParaRPr lang="en-US" sz="2800" dirty="0"/>
          </a:p>
        </p:txBody>
      </p:sp>
      <p:pic>
        <p:nvPicPr>
          <p:cNvPr id="10" name="Espace réservé du contenu 9">
            <a:extLst>
              <a:ext uri="{FF2B5EF4-FFF2-40B4-BE49-F238E27FC236}">
                <a16:creationId xmlns:a16="http://schemas.microsoft.com/office/drawing/2014/main" id="{EEBA0391-70AB-4157-8343-7595E5C049D7}"/>
              </a:ext>
            </a:extLst>
          </p:cNvPr>
          <p:cNvPicPr>
            <a:picLocks noGrp="1" noChangeAspect="1"/>
          </p:cNvPicPr>
          <p:nvPr>
            <p:ph sz="half" idx="2"/>
          </p:nvPr>
        </p:nvPicPr>
        <p:blipFill>
          <a:blip r:embed="rId2"/>
          <a:stretch>
            <a:fillRect/>
          </a:stretch>
        </p:blipFill>
        <p:spPr>
          <a:xfrm>
            <a:off x="244486" y="2683860"/>
            <a:ext cx="11442690" cy="2632214"/>
          </a:xfrm>
        </p:spPr>
      </p:pic>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3">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11" name="Espace réservé du numéro de diapositive 10">
            <a:extLst>
              <a:ext uri="{FF2B5EF4-FFF2-40B4-BE49-F238E27FC236}">
                <a16:creationId xmlns:a16="http://schemas.microsoft.com/office/drawing/2014/main" id="{722D0272-1A56-4BD3-9BE5-A6EBF45E63B8}"/>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405045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Bilan</a:t>
            </a:r>
            <a:r>
              <a:rPr lang="en-US" sz="2200" b="1" dirty="0"/>
              <a:t> </a:t>
            </a:r>
            <a:r>
              <a:rPr lang="en-US" sz="2200" b="1" dirty="0" err="1"/>
              <a:t>carbone</a:t>
            </a:r>
            <a:r>
              <a:rPr lang="en-US" sz="2200" b="1" dirty="0"/>
              <a:t> du </a:t>
            </a:r>
            <a:r>
              <a:rPr lang="en-US" sz="2200" b="1" dirty="0" err="1"/>
              <a:t>territoire</a:t>
            </a:r>
            <a:br>
              <a:rPr lang="en-US" sz="2800" dirty="0"/>
            </a:br>
            <a:br>
              <a:rPr lang="fr-CH" sz="2800" b="1" dirty="0"/>
            </a:br>
            <a:endParaRPr lang="en-US" sz="28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578840" y="2174033"/>
            <a:ext cx="10704856" cy="4547442"/>
          </a:xfrm>
        </p:spPr>
        <p:txBody>
          <a:bodyPr>
            <a:normAutofit/>
          </a:bodyPr>
          <a:lstStyle/>
          <a:p>
            <a:pPr marL="0" indent="0">
              <a:buNone/>
            </a:pPr>
            <a:r>
              <a:rPr lang="fr-CH" sz="1800" dirty="0"/>
              <a:t>Emissions de GES par catégorie</a:t>
            </a:r>
          </a:p>
          <a:p>
            <a:endParaRPr lang="fr-CH" dirty="0"/>
          </a:p>
          <a:p>
            <a:endParaRPr lang="fr-CH" dirty="0"/>
          </a:p>
          <a:p>
            <a:endParaRPr lang="fr-CH" dirty="0"/>
          </a:p>
          <a:p>
            <a:endParaRPr lang="fr-CH" dirty="0"/>
          </a:p>
          <a:p>
            <a:pPr marL="0" indent="0">
              <a:buNone/>
            </a:pPr>
            <a:r>
              <a:rPr lang="fr-CH" sz="1600" dirty="0"/>
              <a:t>La </a:t>
            </a:r>
            <a:r>
              <a:rPr lang="fr-CH" sz="1600" b="1" dirty="0"/>
              <a:t>consommation </a:t>
            </a:r>
            <a:r>
              <a:rPr lang="fr-CH" sz="1600" dirty="0"/>
              <a:t>avec 34% des émissions de GES représente l’axe le plus émetteur du bilan (habits, chaussures, santé, loisirs, alimentation,…). Dans les détails une part importante concerne l’alimentation et les boissons. Il s’agit d’missions indirectes avec des leviers d’action limités pour les Autorités publiques. </a:t>
            </a:r>
          </a:p>
          <a:p>
            <a:pPr marL="0" indent="0">
              <a:buNone/>
            </a:pPr>
            <a:r>
              <a:rPr lang="fr-CH" sz="1600" dirty="0"/>
              <a:t>La </a:t>
            </a:r>
            <a:r>
              <a:rPr lang="fr-CH" sz="1600" b="1" dirty="0"/>
              <a:t>mobilité </a:t>
            </a:r>
            <a:r>
              <a:rPr lang="fr-CH" sz="1600" dirty="0"/>
              <a:t>(22%) et </a:t>
            </a:r>
            <a:r>
              <a:rPr lang="fr-CH" sz="1600" b="1" dirty="0"/>
              <a:t>l’énergie </a:t>
            </a:r>
            <a:r>
              <a:rPr lang="fr-CH" sz="1600" dirty="0"/>
              <a:t>(21%) constituent des sources importantes d’émissions de GES. Concernant l’énergie, le mazout constitue largement l’agent le plus utilisé. </a:t>
            </a:r>
          </a:p>
          <a:p>
            <a:endParaRPr lang="fr-CH" dirty="0"/>
          </a:p>
          <a:p>
            <a:endParaRPr lang="fr-CH" dirty="0"/>
          </a:p>
        </p:txBody>
      </p:sp>
      <p:pic>
        <p:nvPicPr>
          <p:cNvPr id="8" name="Image 7">
            <a:extLst>
              <a:ext uri="{FF2B5EF4-FFF2-40B4-BE49-F238E27FC236}">
                <a16:creationId xmlns:a16="http://schemas.microsoft.com/office/drawing/2014/main" id="{EA5F769F-CCAC-4459-95FB-8A0684D4FC43}"/>
              </a:ext>
            </a:extLst>
          </p:cNvPr>
          <p:cNvPicPr>
            <a:picLocks noChangeAspect="1"/>
          </p:cNvPicPr>
          <p:nvPr/>
        </p:nvPicPr>
        <p:blipFill>
          <a:blip r:embed="rId3"/>
          <a:stretch>
            <a:fillRect/>
          </a:stretch>
        </p:blipFill>
        <p:spPr>
          <a:xfrm>
            <a:off x="908304" y="2552634"/>
            <a:ext cx="9731829" cy="2438816"/>
          </a:xfrm>
          <a:prstGeom prst="rect">
            <a:avLst/>
          </a:prstGeom>
        </p:spPr>
      </p:pic>
      <p:sp>
        <p:nvSpPr>
          <p:cNvPr id="9" name="Espace réservé du numéro de diapositive 8">
            <a:extLst>
              <a:ext uri="{FF2B5EF4-FFF2-40B4-BE49-F238E27FC236}">
                <a16:creationId xmlns:a16="http://schemas.microsoft.com/office/drawing/2014/main" id="{F8C6B867-1B5C-44C5-8BC3-6112ECD6992A}"/>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31885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Bilan</a:t>
            </a:r>
            <a:r>
              <a:rPr lang="en-US" sz="2200" b="1" dirty="0"/>
              <a:t> </a:t>
            </a:r>
            <a:r>
              <a:rPr lang="en-US" sz="2200" b="1" dirty="0" err="1"/>
              <a:t>carbone</a:t>
            </a:r>
            <a:r>
              <a:rPr lang="en-US" sz="2200" b="1" dirty="0"/>
              <a:t> du </a:t>
            </a:r>
            <a:r>
              <a:rPr lang="en-US" sz="2200" b="1" dirty="0" err="1"/>
              <a:t>territoire</a:t>
            </a:r>
            <a:br>
              <a:rPr lang="en-US" sz="2800" dirty="0"/>
            </a:br>
            <a:br>
              <a:rPr lang="fr-CH" sz="2800" b="1" dirty="0"/>
            </a:br>
            <a:endParaRPr lang="en-US" sz="28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578840" y="2174033"/>
            <a:ext cx="10704856" cy="4547442"/>
          </a:xfrm>
        </p:spPr>
        <p:txBody>
          <a:bodyPr>
            <a:normAutofit/>
          </a:bodyPr>
          <a:lstStyle/>
          <a:p>
            <a:pPr marL="0" indent="0">
              <a:buNone/>
            </a:pPr>
            <a:r>
              <a:rPr lang="fr-CH" sz="1800" dirty="0"/>
              <a:t>Territoire  </a:t>
            </a:r>
            <a:r>
              <a:rPr lang="fr-CH" sz="1800" b="1" u="sng" dirty="0"/>
              <a:t>Focus sur l’énergie</a:t>
            </a:r>
          </a:p>
          <a:p>
            <a:pPr marL="0" indent="0">
              <a:buNone/>
            </a:pPr>
            <a:r>
              <a:rPr lang="fr-CH" dirty="0"/>
              <a:t> </a:t>
            </a:r>
          </a:p>
          <a:p>
            <a:pPr marL="0" indent="0">
              <a:buNone/>
            </a:pPr>
            <a:endParaRPr lang="fr-CH" u="sng" dirty="0"/>
          </a:p>
          <a:p>
            <a:endParaRPr lang="fr-CH" dirty="0"/>
          </a:p>
          <a:p>
            <a:endParaRPr lang="fr-CH" dirty="0"/>
          </a:p>
          <a:p>
            <a:endParaRPr lang="fr-CH" dirty="0"/>
          </a:p>
          <a:p>
            <a:endParaRPr lang="fr-CH" dirty="0"/>
          </a:p>
          <a:p>
            <a:endParaRPr lang="fr-CH" dirty="0"/>
          </a:p>
          <a:p>
            <a:endParaRPr lang="fr-CH" dirty="0"/>
          </a:p>
        </p:txBody>
      </p:sp>
      <p:pic>
        <p:nvPicPr>
          <p:cNvPr id="6" name="Image 5">
            <a:extLst>
              <a:ext uri="{FF2B5EF4-FFF2-40B4-BE49-F238E27FC236}">
                <a16:creationId xmlns:a16="http://schemas.microsoft.com/office/drawing/2014/main" id="{04A4AB48-A5F5-4849-97EE-0BF1A3A4EEDB}"/>
              </a:ext>
            </a:extLst>
          </p:cNvPr>
          <p:cNvPicPr>
            <a:picLocks noChangeAspect="1"/>
          </p:cNvPicPr>
          <p:nvPr/>
        </p:nvPicPr>
        <p:blipFill>
          <a:blip r:embed="rId3"/>
          <a:stretch>
            <a:fillRect/>
          </a:stretch>
        </p:blipFill>
        <p:spPr>
          <a:xfrm>
            <a:off x="349592" y="2594106"/>
            <a:ext cx="4185086" cy="1818827"/>
          </a:xfrm>
          <a:prstGeom prst="rect">
            <a:avLst/>
          </a:prstGeom>
        </p:spPr>
      </p:pic>
      <p:pic>
        <p:nvPicPr>
          <p:cNvPr id="10" name="Image 9">
            <a:extLst>
              <a:ext uri="{FF2B5EF4-FFF2-40B4-BE49-F238E27FC236}">
                <a16:creationId xmlns:a16="http://schemas.microsoft.com/office/drawing/2014/main" id="{32854917-E370-413B-87F9-57034347DFBC}"/>
              </a:ext>
            </a:extLst>
          </p:cNvPr>
          <p:cNvPicPr>
            <a:picLocks noChangeAspect="1"/>
          </p:cNvPicPr>
          <p:nvPr/>
        </p:nvPicPr>
        <p:blipFill>
          <a:blip r:embed="rId4"/>
          <a:stretch>
            <a:fillRect/>
          </a:stretch>
        </p:blipFill>
        <p:spPr>
          <a:xfrm>
            <a:off x="349592" y="4483970"/>
            <a:ext cx="4185086" cy="1818826"/>
          </a:xfrm>
          <a:prstGeom prst="rect">
            <a:avLst/>
          </a:prstGeom>
        </p:spPr>
      </p:pic>
      <p:pic>
        <p:nvPicPr>
          <p:cNvPr id="12" name="Image 11">
            <a:extLst>
              <a:ext uri="{FF2B5EF4-FFF2-40B4-BE49-F238E27FC236}">
                <a16:creationId xmlns:a16="http://schemas.microsoft.com/office/drawing/2014/main" id="{FBE953D0-B8C3-4929-81AA-ACD007E007B5}"/>
              </a:ext>
            </a:extLst>
          </p:cNvPr>
          <p:cNvPicPr>
            <a:picLocks noChangeAspect="1"/>
          </p:cNvPicPr>
          <p:nvPr/>
        </p:nvPicPr>
        <p:blipFill>
          <a:blip r:embed="rId5"/>
          <a:stretch>
            <a:fillRect/>
          </a:stretch>
        </p:blipFill>
        <p:spPr>
          <a:xfrm>
            <a:off x="6285461" y="2280560"/>
            <a:ext cx="4998235" cy="3816220"/>
          </a:xfrm>
          <a:prstGeom prst="rect">
            <a:avLst/>
          </a:prstGeom>
        </p:spPr>
      </p:pic>
      <p:pic>
        <p:nvPicPr>
          <p:cNvPr id="14" name="Image 13">
            <a:extLst>
              <a:ext uri="{FF2B5EF4-FFF2-40B4-BE49-F238E27FC236}">
                <a16:creationId xmlns:a16="http://schemas.microsoft.com/office/drawing/2014/main" id="{60C26F05-9126-43EC-9F9D-FF873415586A}"/>
              </a:ext>
            </a:extLst>
          </p:cNvPr>
          <p:cNvPicPr>
            <a:picLocks noChangeAspect="1"/>
          </p:cNvPicPr>
          <p:nvPr/>
        </p:nvPicPr>
        <p:blipFill>
          <a:blip r:embed="rId6"/>
          <a:stretch>
            <a:fillRect/>
          </a:stretch>
        </p:blipFill>
        <p:spPr>
          <a:xfrm>
            <a:off x="1056508" y="6270646"/>
            <a:ext cx="9113859" cy="557356"/>
          </a:xfrm>
          <a:prstGeom prst="rect">
            <a:avLst/>
          </a:prstGeom>
        </p:spPr>
      </p:pic>
      <p:sp>
        <p:nvSpPr>
          <p:cNvPr id="15" name="Espace réservé du numéro de diapositive 14">
            <a:extLst>
              <a:ext uri="{FF2B5EF4-FFF2-40B4-BE49-F238E27FC236}">
                <a16:creationId xmlns:a16="http://schemas.microsoft.com/office/drawing/2014/main" id="{3BBF5C2F-4412-4B69-A9D1-B535F573D9F5}"/>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20236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Bilan</a:t>
            </a:r>
            <a:r>
              <a:rPr lang="en-US" sz="2200" b="1" dirty="0"/>
              <a:t> </a:t>
            </a:r>
            <a:r>
              <a:rPr lang="en-US" sz="2200" b="1" dirty="0" err="1"/>
              <a:t>carbone</a:t>
            </a:r>
            <a:r>
              <a:rPr lang="en-US" sz="2200" b="1" dirty="0"/>
              <a:t> du </a:t>
            </a:r>
            <a:r>
              <a:rPr lang="en-US" sz="2200" b="1" dirty="0" err="1"/>
              <a:t>territoire</a:t>
            </a:r>
            <a:br>
              <a:rPr lang="en-US" sz="2200" dirty="0"/>
            </a:br>
            <a:br>
              <a:rPr lang="fr-CH" sz="2200" b="1" dirty="0"/>
            </a:br>
            <a:endParaRPr lang="en-US" sz="22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244486" y="2174033"/>
            <a:ext cx="11039210" cy="4547442"/>
          </a:xfrm>
        </p:spPr>
        <p:txBody>
          <a:bodyPr>
            <a:normAutofit/>
          </a:bodyPr>
          <a:lstStyle/>
          <a:p>
            <a:pPr marL="0" indent="0">
              <a:lnSpc>
                <a:spcPct val="100000"/>
              </a:lnSpc>
              <a:spcBef>
                <a:spcPts val="0"/>
              </a:spcBef>
              <a:buNone/>
            </a:pPr>
            <a:r>
              <a:rPr lang="fr-CH" sz="1800" dirty="0"/>
              <a:t>Territoire  </a:t>
            </a:r>
            <a:r>
              <a:rPr lang="fr-CH" sz="1800" b="1" u="sng" dirty="0"/>
              <a:t>Focus sur l’énergie</a:t>
            </a:r>
          </a:p>
          <a:p>
            <a:pPr marL="0" indent="0">
              <a:lnSpc>
                <a:spcPct val="100000"/>
              </a:lnSpc>
              <a:spcBef>
                <a:spcPts val="0"/>
              </a:spcBef>
              <a:buNone/>
            </a:pPr>
            <a:endParaRPr lang="fr-CH" sz="1800" b="1" u="sng" dirty="0"/>
          </a:p>
          <a:p>
            <a:pPr marL="0" indent="0">
              <a:lnSpc>
                <a:spcPct val="100000"/>
              </a:lnSpc>
              <a:spcBef>
                <a:spcPts val="0"/>
              </a:spcBef>
              <a:buNone/>
            </a:pPr>
            <a:r>
              <a:rPr lang="fr-CH" sz="1600" dirty="0"/>
              <a:t>Consommation totale d’électricité sur le territoire</a:t>
            </a:r>
          </a:p>
          <a:p>
            <a:pPr marL="0" indent="0">
              <a:lnSpc>
                <a:spcPct val="100000"/>
              </a:lnSpc>
              <a:spcBef>
                <a:spcPts val="0"/>
              </a:spcBef>
              <a:buNone/>
            </a:pPr>
            <a:r>
              <a:rPr lang="fr-CH" sz="1600" dirty="0"/>
              <a:t>	 = 4’227 MWh</a:t>
            </a:r>
          </a:p>
          <a:p>
            <a:pPr marL="0" indent="0">
              <a:lnSpc>
                <a:spcPct val="100000"/>
              </a:lnSpc>
              <a:spcBef>
                <a:spcPts val="0"/>
              </a:spcBef>
              <a:buNone/>
            </a:pPr>
            <a:endParaRPr lang="fr-CH" sz="1600" dirty="0"/>
          </a:p>
          <a:p>
            <a:pPr marL="0" indent="0">
              <a:lnSpc>
                <a:spcPct val="100000"/>
              </a:lnSpc>
              <a:spcBef>
                <a:spcPts val="0"/>
              </a:spcBef>
              <a:buNone/>
            </a:pPr>
            <a:r>
              <a:rPr lang="fr-CH" sz="1600" dirty="0"/>
              <a:t>Consommation totale d’électricité par habitant </a:t>
            </a:r>
          </a:p>
          <a:p>
            <a:pPr marL="0" indent="0">
              <a:lnSpc>
                <a:spcPct val="100000"/>
              </a:lnSpc>
              <a:spcBef>
                <a:spcPts val="0"/>
              </a:spcBef>
              <a:buNone/>
            </a:pPr>
            <a:endParaRPr lang="fr-CH" sz="1600" dirty="0"/>
          </a:p>
          <a:p>
            <a:pPr marL="0" indent="0">
              <a:lnSpc>
                <a:spcPct val="100000"/>
              </a:lnSpc>
              <a:spcBef>
                <a:spcPts val="0"/>
              </a:spcBef>
              <a:buNone/>
            </a:pPr>
            <a:r>
              <a:rPr lang="fr-CH" sz="1600" dirty="0"/>
              <a:t>	= 4’252 kWh/an/</a:t>
            </a:r>
            <a:r>
              <a:rPr lang="fr-CH" sz="1600" dirty="0" err="1"/>
              <a:t>hab</a:t>
            </a:r>
            <a:endParaRPr lang="fr-CH" sz="1600" dirty="0"/>
          </a:p>
          <a:p>
            <a:pPr marL="0" indent="0">
              <a:buNone/>
            </a:pPr>
            <a:endParaRPr lang="fr-CH" sz="1400" dirty="0"/>
          </a:p>
          <a:p>
            <a:pPr marL="0" indent="0">
              <a:buNone/>
            </a:pPr>
            <a:endParaRPr lang="fr-CH" u="sng" dirty="0"/>
          </a:p>
          <a:p>
            <a:endParaRPr lang="fr-CH" dirty="0"/>
          </a:p>
          <a:p>
            <a:endParaRPr lang="fr-CH" dirty="0"/>
          </a:p>
          <a:p>
            <a:endParaRPr lang="fr-CH" dirty="0"/>
          </a:p>
          <a:p>
            <a:endParaRPr lang="fr-CH" dirty="0"/>
          </a:p>
          <a:p>
            <a:endParaRPr lang="fr-CH" dirty="0"/>
          </a:p>
          <a:p>
            <a:endParaRPr lang="fr-CH" dirty="0"/>
          </a:p>
        </p:txBody>
      </p:sp>
      <p:pic>
        <p:nvPicPr>
          <p:cNvPr id="11" name="Image 10">
            <a:extLst>
              <a:ext uri="{FF2B5EF4-FFF2-40B4-BE49-F238E27FC236}">
                <a16:creationId xmlns:a16="http://schemas.microsoft.com/office/drawing/2014/main" id="{42B4A927-5345-4530-9311-88F7AC2917D2}"/>
              </a:ext>
            </a:extLst>
          </p:cNvPr>
          <p:cNvPicPr>
            <a:picLocks noChangeAspect="1"/>
          </p:cNvPicPr>
          <p:nvPr/>
        </p:nvPicPr>
        <p:blipFill>
          <a:blip r:embed="rId3"/>
          <a:stretch>
            <a:fillRect/>
          </a:stretch>
        </p:blipFill>
        <p:spPr>
          <a:xfrm>
            <a:off x="5220403" y="2233812"/>
            <a:ext cx="6063293" cy="4062759"/>
          </a:xfrm>
          <a:prstGeom prst="rect">
            <a:avLst/>
          </a:prstGeom>
        </p:spPr>
      </p:pic>
      <p:sp>
        <p:nvSpPr>
          <p:cNvPr id="13" name="Espace réservé du numéro de diapositive 12">
            <a:extLst>
              <a:ext uri="{FF2B5EF4-FFF2-40B4-BE49-F238E27FC236}">
                <a16:creationId xmlns:a16="http://schemas.microsoft.com/office/drawing/2014/main" id="{135D7ECA-4802-475C-B2E7-9A7E069C6008}"/>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131962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Bilan</a:t>
            </a:r>
            <a:r>
              <a:rPr lang="en-US" sz="2200" b="1" dirty="0"/>
              <a:t> </a:t>
            </a:r>
            <a:r>
              <a:rPr lang="en-US" sz="2200" b="1" dirty="0" err="1"/>
              <a:t>carbone</a:t>
            </a:r>
            <a:r>
              <a:rPr lang="en-US" sz="2200" b="1" dirty="0"/>
              <a:t> du </a:t>
            </a:r>
            <a:r>
              <a:rPr lang="en-US" sz="2200" b="1" dirty="0" err="1"/>
              <a:t>territoire</a:t>
            </a:r>
            <a:br>
              <a:rPr lang="en-US" sz="2800" dirty="0"/>
            </a:br>
            <a:br>
              <a:rPr lang="fr-CH" sz="2800" b="1" dirty="0"/>
            </a:br>
            <a:endParaRPr lang="en-US" sz="28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244486" y="2174033"/>
            <a:ext cx="11039210" cy="4547442"/>
          </a:xfrm>
        </p:spPr>
        <p:txBody>
          <a:bodyPr>
            <a:normAutofit/>
          </a:bodyPr>
          <a:lstStyle/>
          <a:p>
            <a:pPr marL="0" indent="0">
              <a:lnSpc>
                <a:spcPct val="100000"/>
              </a:lnSpc>
              <a:spcBef>
                <a:spcPts val="0"/>
              </a:spcBef>
              <a:buNone/>
            </a:pPr>
            <a:r>
              <a:rPr lang="fr-CH" sz="1800" dirty="0"/>
              <a:t>Territoire </a:t>
            </a:r>
            <a:r>
              <a:rPr lang="fr-CH" sz="1800" b="1" u="sng" dirty="0"/>
              <a:t>Focus sur la mobilité</a:t>
            </a:r>
          </a:p>
          <a:p>
            <a:pPr marL="0" indent="0">
              <a:lnSpc>
                <a:spcPct val="100000"/>
              </a:lnSpc>
              <a:spcBef>
                <a:spcPts val="0"/>
              </a:spcBef>
              <a:buNone/>
            </a:pPr>
            <a:r>
              <a:rPr lang="fr-CH" dirty="0"/>
              <a:t> </a:t>
            </a:r>
            <a:endParaRPr lang="fr-CH" u="sng" dirty="0"/>
          </a:p>
          <a:p>
            <a:endParaRPr lang="fr-CH" dirty="0"/>
          </a:p>
          <a:p>
            <a:endParaRPr lang="fr-CH" dirty="0"/>
          </a:p>
          <a:p>
            <a:endParaRPr lang="fr-CH" dirty="0"/>
          </a:p>
          <a:p>
            <a:endParaRPr lang="fr-CH" dirty="0"/>
          </a:p>
          <a:p>
            <a:endParaRPr lang="fr-CH" dirty="0"/>
          </a:p>
          <a:p>
            <a:endParaRPr lang="fr-CH" dirty="0"/>
          </a:p>
        </p:txBody>
      </p:sp>
      <p:pic>
        <p:nvPicPr>
          <p:cNvPr id="9" name="Image 8">
            <a:extLst>
              <a:ext uri="{FF2B5EF4-FFF2-40B4-BE49-F238E27FC236}">
                <a16:creationId xmlns:a16="http://schemas.microsoft.com/office/drawing/2014/main" id="{35D0061E-B4DC-4A84-BE6B-9E2DBE4C3E83}"/>
              </a:ext>
            </a:extLst>
          </p:cNvPr>
          <p:cNvPicPr>
            <a:picLocks noChangeAspect="1"/>
          </p:cNvPicPr>
          <p:nvPr/>
        </p:nvPicPr>
        <p:blipFill>
          <a:blip r:embed="rId3"/>
          <a:stretch>
            <a:fillRect/>
          </a:stretch>
        </p:blipFill>
        <p:spPr>
          <a:xfrm>
            <a:off x="642696" y="2929812"/>
            <a:ext cx="10671979" cy="2961181"/>
          </a:xfrm>
          <a:prstGeom prst="rect">
            <a:avLst/>
          </a:prstGeom>
        </p:spPr>
      </p:pic>
      <p:sp>
        <p:nvSpPr>
          <p:cNvPr id="10" name="Espace réservé du numéro de diapositive 9">
            <a:extLst>
              <a:ext uri="{FF2B5EF4-FFF2-40B4-BE49-F238E27FC236}">
                <a16:creationId xmlns:a16="http://schemas.microsoft.com/office/drawing/2014/main" id="{3EB4C72E-2105-405F-A3C0-B915450EF4DE}"/>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427121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Bilan</a:t>
            </a:r>
            <a:r>
              <a:rPr lang="en-US" sz="2200" b="1" dirty="0"/>
              <a:t> </a:t>
            </a:r>
            <a:r>
              <a:rPr lang="en-US" sz="2200" b="1" dirty="0" err="1"/>
              <a:t>carbone</a:t>
            </a:r>
            <a:r>
              <a:rPr lang="en-US" sz="2200" b="1" dirty="0"/>
              <a:t> du </a:t>
            </a:r>
            <a:r>
              <a:rPr lang="en-US" sz="2200" b="1" dirty="0" err="1"/>
              <a:t>territoire</a:t>
            </a:r>
            <a:br>
              <a:rPr lang="en-US" sz="2800" dirty="0"/>
            </a:br>
            <a:br>
              <a:rPr lang="fr-CH" sz="2800" b="1" dirty="0"/>
            </a:br>
            <a:endParaRPr lang="en-US" sz="28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244486" y="2174033"/>
            <a:ext cx="11039210" cy="4547442"/>
          </a:xfrm>
        </p:spPr>
        <p:txBody>
          <a:bodyPr>
            <a:normAutofit/>
          </a:bodyPr>
          <a:lstStyle/>
          <a:p>
            <a:pPr marL="0" indent="0">
              <a:lnSpc>
                <a:spcPct val="100000"/>
              </a:lnSpc>
              <a:spcBef>
                <a:spcPts val="0"/>
              </a:spcBef>
              <a:buNone/>
            </a:pPr>
            <a:r>
              <a:rPr lang="fr-CH" sz="1800" dirty="0"/>
              <a:t>Territoire </a:t>
            </a:r>
            <a:r>
              <a:rPr lang="fr-CH" sz="1800" b="1" u="sng" dirty="0"/>
              <a:t>Objectifs de réduction</a:t>
            </a:r>
          </a:p>
          <a:p>
            <a:pPr marL="0" indent="0">
              <a:lnSpc>
                <a:spcPct val="100000"/>
              </a:lnSpc>
              <a:spcBef>
                <a:spcPts val="0"/>
              </a:spcBef>
              <a:buNone/>
            </a:pPr>
            <a:r>
              <a:rPr lang="fr-CH" sz="1600" b="1" dirty="0"/>
              <a:t>- </a:t>
            </a:r>
            <a:r>
              <a:rPr lang="fr-CH" sz="1600" dirty="0"/>
              <a:t>Objectifs alignés avec la stratégie climatique suisse et les Accords de Paris</a:t>
            </a:r>
            <a:endParaRPr lang="fr-CH" sz="1600" b="1" dirty="0"/>
          </a:p>
          <a:p>
            <a:pPr marL="0" indent="0">
              <a:lnSpc>
                <a:spcPct val="100000"/>
              </a:lnSpc>
              <a:spcBef>
                <a:spcPts val="0"/>
              </a:spcBef>
              <a:buNone/>
            </a:pPr>
            <a:r>
              <a:rPr lang="fr-CH" dirty="0"/>
              <a:t> </a:t>
            </a:r>
            <a:endParaRPr lang="fr-CH" u="sng" dirty="0"/>
          </a:p>
          <a:p>
            <a:endParaRPr lang="fr-CH" dirty="0"/>
          </a:p>
          <a:p>
            <a:endParaRPr lang="fr-CH" dirty="0"/>
          </a:p>
          <a:p>
            <a:endParaRPr lang="fr-CH" dirty="0"/>
          </a:p>
          <a:p>
            <a:endParaRPr lang="fr-CH" dirty="0"/>
          </a:p>
          <a:p>
            <a:endParaRPr lang="fr-CH" dirty="0"/>
          </a:p>
          <a:p>
            <a:endParaRPr lang="fr-CH" dirty="0"/>
          </a:p>
        </p:txBody>
      </p:sp>
      <p:pic>
        <p:nvPicPr>
          <p:cNvPr id="6" name="Image 5">
            <a:extLst>
              <a:ext uri="{FF2B5EF4-FFF2-40B4-BE49-F238E27FC236}">
                <a16:creationId xmlns:a16="http://schemas.microsoft.com/office/drawing/2014/main" id="{AF995CA2-7D89-466B-B536-D548B252F05E}"/>
              </a:ext>
            </a:extLst>
          </p:cNvPr>
          <p:cNvPicPr>
            <a:picLocks noChangeAspect="1"/>
          </p:cNvPicPr>
          <p:nvPr/>
        </p:nvPicPr>
        <p:blipFill>
          <a:blip r:embed="rId3"/>
          <a:stretch>
            <a:fillRect/>
          </a:stretch>
        </p:blipFill>
        <p:spPr>
          <a:xfrm>
            <a:off x="580936" y="2853842"/>
            <a:ext cx="10571584" cy="3187823"/>
          </a:xfrm>
          <a:prstGeom prst="rect">
            <a:avLst/>
          </a:prstGeom>
        </p:spPr>
      </p:pic>
      <p:sp>
        <p:nvSpPr>
          <p:cNvPr id="8" name="Espace réservé du numéro de diapositive 7">
            <a:extLst>
              <a:ext uri="{FF2B5EF4-FFF2-40B4-BE49-F238E27FC236}">
                <a16:creationId xmlns:a16="http://schemas.microsoft.com/office/drawing/2014/main" id="{2EA46CF5-5A0C-49AC-811A-7FACAFFEFFBE}"/>
              </a:ext>
            </a:extLst>
          </p:cNvPr>
          <p:cNvSpPr>
            <a:spLocks noGrp="1"/>
          </p:cNvSpPr>
          <p:nvPr>
            <p:ph type="sldNum" sz="quarter" idx="12"/>
          </p:nvPr>
        </p:nvSpPr>
        <p:spPr/>
        <p:txBody>
          <a:bodyPr/>
          <a:lstStyle/>
          <a:p>
            <a:fld id="{B2DC25EE-239B-4C5F-AAD1-255A7D5F1EE2}" type="slidenum">
              <a:rPr lang="en-US" smtClean="0"/>
              <a:t>17</a:t>
            </a:fld>
            <a:endParaRPr lang="en-US"/>
          </a:p>
        </p:txBody>
      </p:sp>
    </p:spTree>
    <p:extLst>
      <p:ext uri="{BB962C8B-B14F-4D97-AF65-F5344CB8AC3E}">
        <p14:creationId xmlns:p14="http://schemas.microsoft.com/office/powerpoint/2010/main" val="225312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624641" y="475316"/>
            <a:ext cx="10168128" cy="1179576"/>
          </a:xfrm>
        </p:spPr>
        <p:txBody>
          <a:bodyPr vert="horz" lIns="91440" tIns="45720" rIns="91440" bIns="45720" rtlCol="0">
            <a:normAutofit fontScale="90000"/>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200" b="1" dirty="0" err="1"/>
              <a:t>Principaux</a:t>
            </a:r>
            <a:r>
              <a:rPr lang="en-US" sz="2200" b="1" dirty="0"/>
              <a:t> </a:t>
            </a:r>
            <a:r>
              <a:rPr lang="en-US" sz="2200" b="1" dirty="0" err="1"/>
              <a:t>enjeux</a:t>
            </a:r>
            <a:r>
              <a:rPr lang="en-US" sz="2200" b="1" dirty="0"/>
              <a:t> </a:t>
            </a:r>
            <a:r>
              <a:rPr lang="en-US" sz="2200" b="1" dirty="0" err="1"/>
              <a:t>d’adaption</a:t>
            </a:r>
            <a:br>
              <a:rPr lang="en-US" sz="2800" dirty="0"/>
            </a:br>
            <a:br>
              <a:rPr lang="fr-CH" sz="2800" b="1" dirty="0"/>
            </a:br>
            <a:endParaRPr lang="en-US" sz="28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3" name="Espace réservé du contenu 2">
            <a:extLst>
              <a:ext uri="{FF2B5EF4-FFF2-40B4-BE49-F238E27FC236}">
                <a16:creationId xmlns:a16="http://schemas.microsoft.com/office/drawing/2014/main" id="{A6F6159D-2E82-4594-AFA2-CA938581074A}"/>
              </a:ext>
            </a:extLst>
          </p:cNvPr>
          <p:cNvSpPr>
            <a:spLocks noGrp="1"/>
          </p:cNvSpPr>
          <p:nvPr>
            <p:ph sz="half" idx="2"/>
          </p:nvPr>
        </p:nvSpPr>
        <p:spPr>
          <a:xfrm>
            <a:off x="244486" y="2174033"/>
            <a:ext cx="11039210" cy="4547442"/>
          </a:xfrm>
        </p:spPr>
        <p:txBody>
          <a:bodyPr>
            <a:normAutofit/>
          </a:bodyPr>
          <a:lstStyle/>
          <a:p>
            <a:pPr marL="0" indent="0">
              <a:lnSpc>
                <a:spcPct val="100000"/>
              </a:lnSpc>
              <a:spcBef>
                <a:spcPts val="0"/>
              </a:spcBef>
              <a:buNone/>
            </a:pPr>
            <a:endParaRPr lang="fr-CH" sz="1400" dirty="0"/>
          </a:p>
          <a:p>
            <a:pPr marL="0" indent="0">
              <a:lnSpc>
                <a:spcPct val="100000"/>
              </a:lnSpc>
              <a:spcBef>
                <a:spcPts val="0"/>
              </a:spcBef>
              <a:buNone/>
            </a:pPr>
            <a:r>
              <a:rPr lang="fr-CH" sz="1600" dirty="0"/>
              <a:t>La Commune se trouve dans la zone </a:t>
            </a:r>
          </a:p>
          <a:p>
            <a:pPr marL="0" indent="0">
              <a:lnSpc>
                <a:spcPct val="100000"/>
              </a:lnSpc>
              <a:spcBef>
                <a:spcPts val="0"/>
              </a:spcBef>
              <a:buNone/>
            </a:pPr>
            <a:r>
              <a:rPr lang="fr-CH" sz="1600" dirty="0"/>
              <a:t>géographique «Plateau»</a:t>
            </a:r>
            <a:endParaRPr lang="fr-CH" sz="1600" b="1" dirty="0"/>
          </a:p>
          <a:p>
            <a:pPr marL="0" indent="0">
              <a:lnSpc>
                <a:spcPct val="100000"/>
              </a:lnSpc>
              <a:spcBef>
                <a:spcPts val="0"/>
              </a:spcBef>
              <a:buNone/>
            </a:pPr>
            <a:r>
              <a:rPr lang="fr-CH" dirty="0"/>
              <a:t> </a:t>
            </a:r>
            <a:endParaRPr lang="fr-CH" u="sng" dirty="0"/>
          </a:p>
          <a:p>
            <a:endParaRPr lang="fr-CH" dirty="0"/>
          </a:p>
          <a:p>
            <a:endParaRPr lang="fr-CH" dirty="0"/>
          </a:p>
          <a:p>
            <a:endParaRPr lang="fr-CH" dirty="0"/>
          </a:p>
          <a:p>
            <a:endParaRPr lang="fr-CH" dirty="0"/>
          </a:p>
          <a:p>
            <a:endParaRPr lang="fr-CH" dirty="0"/>
          </a:p>
          <a:p>
            <a:endParaRPr lang="fr-CH" dirty="0"/>
          </a:p>
        </p:txBody>
      </p:sp>
      <p:pic>
        <p:nvPicPr>
          <p:cNvPr id="8" name="Image 7">
            <a:extLst>
              <a:ext uri="{FF2B5EF4-FFF2-40B4-BE49-F238E27FC236}">
                <a16:creationId xmlns:a16="http://schemas.microsoft.com/office/drawing/2014/main" id="{20F11EA5-99CF-4EA2-8675-0FD11F771253}"/>
              </a:ext>
            </a:extLst>
          </p:cNvPr>
          <p:cNvPicPr>
            <a:picLocks noChangeAspect="1"/>
          </p:cNvPicPr>
          <p:nvPr/>
        </p:nvPicPr>
        <p:blipFill>
          <a:blip r:embed="rId3"/>
          <a:stretch>
            <a:fillRect/>
          </a:stretch>
        </p:blipFill>
        <p:spPr>
          <a:xfrm>
            <a:off x="5126507" y="2010850"/>
            <a:ext cx="5148225" cy="4710625"/>
          </a:xfrm>
          <a:prstGeom prst="rect">
            <a:avLst/>
          </a:prstGeom>
        </p:spPr>
      </p:pic>
      <p:sp>
        <p:nvSpPr>
          <p:cNvPr id="9" name="Espace réservé du numéro de diapositive 8">
            <a:extLst>
              <a:ext uri="{FF2B5EF4-FFF2-40B4-BE49-F238E27FC236}">
                <a16:creationId xmlns:a16="http://schemas.microsoft.com/office/drawing/2014/main" id="{54A2599C-0341-4F5E-A7E7-B921843DE19D}"/>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18361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000" b="1" dirty="0"/>
              <a:t>Impacts </a:t>
            </a:r>
            <a:r>
              <a:rPr lang="en-US" sz="2000" b="1" dirty="0" err="1"/>
              <a:t>concrets</a:t>
            </a:r>
            <a:r>
              <a:rPr lang="en-US" sz="2000" b="1" dirty="0"/>
              <a:t> sur le </a:t>
            </a:r>
            <a:r>
              <a:rPr lang="en-US" sz="2000" b="1" dirty="0" err="1"/>
              <a:t>territoire</a:t>
            </a:r>
            <a:endParaRPr lang="en-US" sz="20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445822" y="2276856"/>
            <a:ext cx="11241353" cy="3895344"/>
          </a:xfrm>
        </p:spPr>
        <p:txBody>
          <a:bodyPr>
            <a:normAutofit/>
          </a:bodyPr>
          <a:lstStyle/>
          <a:p>
            <a:pPr marL="0" indent="0">
              <a:lnSpc>
                <a:spcPct val="100000"/>
              </a:lnSpc>
              <a:spcBef>
                <a:spcPts val="0"/>
              </a:spcBef>
              <a:buNone/>
            </a:pPr>
            <a:r>
              <a:rPr lang="fr-CH" sz="1600" b="1" dirty="0"/>
              <a:t>Fortes chaleurs</a:t>
            </a:r>
          </a:p>
          <a:p>
            <a:pPr>
              <a:lnSpc>
                <a:spcPct val="100000"/>
              </a:lnSpc>
              <a:spcBef>
                <a:spcPts val="0"/>
              </a:spcBef>
              <a:buFontTx/>
              <a:buChar char="-"/>
            </a:pPr>
            <a:r>
              <a:rPr lang="fr-CH" sz="1600" dirty="0"/>
              <a:t>Problèmes de santé (déshydratation, malaise…)</a:t>
            </a:r>
          </a:p>
          <a:p>
            <a:pPr>
              <a:lnSpc>
                <a:spcPct val="100000"/>
              </a:lnSpc>
              <a:spcBef>
                <a:spcPts val="0"/>
              </a:spcBef>
              <a:buFontTx/>
              <a:buChar char="-"/>
            </a:pPr>
            <a:r>
              <a:rPr lang="fr-CH" sz="1600" dirty="0"/>
              <a:t>Problèmes alimentaires (aliments avariés, eau contaminée..)</a:t>
            </a:r>
          </a:p>
          <a:p>
            <a:pPr>
              <a:lnSpc>
                <a:spcPct val="100000"/>
              </a:lnSpc>
              <a:spcBef>
                <a:spcPts val="0"/>
              </a:spcBef>
              <a:buFontTx/>
              <a:buChar char="-"/>
            </a:pPr>
            <a:r>
              <a:rPr lang="fr-CH" sz="1600" dirty="0"/>
              <a:t>Diminution de la productivité au travail</a:t>
            </a:r>
          </a:p>
          <a:p>
            <a:pPr>
              <a:lnSpc>
                <a:spcPct val="100000"/>
              </a:lnSpc>
              <a:spcBef>
                <a:spcPts val="0"/>
              </a:spcBef>
              <a:buFontTx/>
              <a:buChar char="-"/>
            </a:pPr>
            <a:r>
              <a:rPr lang="fr-CH" sz="1600" dirty="0"/>
              <a:t>Besoins de climatisation dans les bâtiments</a:t>
            </a:r>
          </a:p>
          <a:p>
            <a:pPr>
              <a:lnSpc>
                <a:spcPct val="100000"/>
              </a:lnSpc>
              <a:spcBef>
                <a:spcPts val="0"/>
              </a:spcBef>
              <a:buFontTx/>
              <a:buChar char="-"/>
            </a:pPr>
            <a:r>
              <a:rPr lang="fr-CH" sz="1600" dirty="0"/>
              <a:t>Problèmes de santé chez les animaux de rente et les animaux domestiques</a:t>
            </a:r>
          </a:p>
          <a:p>
            <a:pPr marL="0" indent="0">
              <a:lnSpc>
                <a:spcPct val="100000"/>
              </a:lnSpc>
              <a:spcBef>
                <a:spcPts val="0"/>
              </a:spcBef>
              <a:buNone/>
            </a:pPr>
            <a:endParaRPr lang="fr-CH" sz="1600" dirty="0"/>
          </a:p>
          <a:p>
            <a:pPr marL="0" indent="0">
              <a:lnSpc>
                <a:spcPct val="100000"/>
              </a:lnSpc>
              <a:spcBef>
                <a:spcPts val="0"/>
              </a:spcBef>
              <a:buNone/>
            </a:pPr>
            <a:r>
              <a:rPr lang="fr-CH" sz="1600" b="1" dirty="0"/>
              <a:t>Sécheresse</a:t>
            </a:r>
          </a:p>
          <a:p>
            <a:pPr>
              <a:lnSpc>
                <a:spcPct val="100000"/>
              </a:lnSpc>
              <a:spcBef>
                <a:spcPts val="0"/>
              </a:spcBef>
              <a:buFontTx/>
              <a:buChar char="-"/>
            </a:pPr>
            <a:r>
              <a:rPr lang="fr-CH" sz="1600" dirty="0"/>
              <a:t>Conflits d’usage entre les utilisateurs des ressources en eau</a:t>
            </a:r>
          </a:p>
          <a:p>
            <a:pPr>
              <a:lnSpc>
                <a:spcPct val="100000"/>
              </a:lnSpc>
              <a:spcBef>
                <a:spcPts val="0"/>
              </a:spcBef>
              <a:buFontTx/>
              <a:buChar char="-"/>
            </a:pPr>
            <a:r>
              <a:rPr lang="fr-CH" sz="1600" dirty="0"/>
              <a:t>Baisse de la quantité et la qualité des récoltes</a:t>
            </a:r>
          </a:p>
          <a:p>
            <a:pPr>
              <a:lnSpc>
                <a:spcPct val="100000"/>
              </a:lnSpc>
              <a:spcBef>
                <a:spcPts val="0"/>
              </a:spcBef>
              <a:buFontTx/>
              <a:buChar char="-"/>
            </a:pPr>
            <a:r>
              <a:rPr lang="fr-CH" sz="1600" dirty="0"/>
              <a:t>Problème de réglementation des nappes d’eaux souterraines</a:t>
            </a:r>
          </a:p>
          <a:p>
            <a:pPr marL="0" indent="0">
              <a:lnSpc>
                <a:spcPct val="100000"/>
              </a:lnSpc>
              <a:spcBef>
                <a:spcPts val="0"/>
              </a:spcBef>
              <a:buNone/>
            </a:pPr>
            <a:endParaRPr lang="fr-CH" sz="1600" dirty="0"/>
          </a:p>
          <a:p>
            <a:pPr marL="0" indent="0">
              <a:lnSpc>
                <a:spcPct val="100000"/>
              </a:lnSpc>
              <a:spcBef>
                <a:spcPts val="0"/>
              </a:spcBef>
              <a:buNone/>
            </a:pPr>
            <a:r>
              <a:rPr lang="fr-CH" sz="1600" b="1" dirty="0"/>
              <a:t>Crues</a:t>
            </a:r>
          </a:p>
          <a:p>
            <a:pPr>
              <a:lnSpc>
                <a:spcPct val="100000"/>
              </a:lnSpc>
              <a:spcBef>
                <a:spcPts val="0"/>
              </a:spcBef>
              <a:buFontTx/>
              <a:buChar char="-"/>
            </a:pPr>
            <a:r>
              <a:rPr lang="fr-CH" sz="1600" dirty="0"/>
              <a:t>Dommages aux personnes</a:t>
            </a:r>
          </a:p>
          <a:p>
            <a:pPr>
              <a:lnSpc>
                <a:spcPct val="100000"/>
              </a:lnSpc>
              <a:spcBef>
                <a:spcPts val="0"/>
              </a:spcBef>
              <a:buFontTx/>
              <a:buChar char="-"/>
            </a:pPr>
            <a:r>
              <a:rPr lang="fr-CH" sz="1600" dirty="0"/>
              <a:t>Dégâts aux bâtiments et aux infrastructures. </a:t>
            </a:r>
          </a:p>
          <a:p>
            <a:pPr>
              <a:buFontTx/>
              <a:buChar char="-"/>
            </a:pPr>
            <a:endParaRPr lang="fr-CH" sz="1600" dirty="0"/>
          </a:p>
          <a:p>
            <a:pPr>
              <a:buFontTx/>
              <a:buChar char="-"/>
            </a:pPr>
            <a:endParaRPr lang="fr-CH" sz="16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445822" y="0"/>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2" name="Espace réservé du numéro de diapositive 1">
            <a:extLst>
              <a:ext uri="{FF2B5EF4-FFF2-40B4-BE49-F238E27FC236}">
                <a16:creationId xmlns:a16="http://schemas.microsoft.com/office/drawing/2014/main" id="{BC2F3054-22EA-41B9-B3D2-729E92C273DE}"/>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183287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b="1" dirty="0" err="1"/>
              <a:t>Contenu</a:t>
            </a:r>
            <a:r>
              <a:rPr lang="en-US" sz="2800" b="1" dirty="0"/>
              <a:t> de la </a:t>
            </a:r>
            <a:r>
              <a:rPr lang="en-US" sz="2800" b="1" dirty="0" err="1"/>
              <a:t>présentation</a:t>
            </a:r>
            <a:endParaRPr lang="en-US" sz="2800" b="1"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5572125" y="2478024"/>
            <a:ext cx="6181725" cy="3694176"/>
          </a:xfrm>
        </p:spPr>
        <p:txBody>
          <a:bodyPr/>
          <a:lstStyle/>
          <a:p>
            <a:r>
              <a:rPr lang="fr-CH" dirty="0"/>
              <a:t>Introduction et contexte</a:t>
            </a:r>
          </a:p>
          <a:p>
            <a:r>
              <a:rPr lang="fr-CH" dirty="0"/>
              <a:t>Profil énergétique</a:t>
            </a:r>
          </a:p>
          <a:p>
            <a:r>
              <a:rPr lang="fr-CH" dirty="0"/>
              <a:t>Bilan carbone</a:t>
            </a:r>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716104" y="2478024"/>
            <a:ext cx="4343395" cy="2954618"/>
          </a:xfrm>
          <a:prstGeom prst="rect">
            <a:avLst/>
          </a:prstGeom>
        </p:spPr>
        <p:style>
          <a:lnRef idx="1">
            <a:schemeClr val="accent3"/>
          </a:lnRef>
          <a:fillRef idx="2">
            <a:schemeClr val="accent3"/>
          </a:fillRef>
          <a:effectRef idx="1">
            <a:schemeClr val="accent3"/>
          </a:effectRef>
          <a:fontRef idx="minor">
            <a:schemeClr val="dk1"/>
          </a:fontRef>
        </p:style>
      </p:pic>
      <p:sp>
        <p:nvSpPr>
          <p:cNvPr id="8" name="Espace réservé du numéro de diapositive 7">
            <a:extLst>
              <a:ext uri="{FF2B5EF4-FFF2-40B4-BE49-F238E27FC236}">
                <a16:creationId xmlns:a16="http://schemas.microsoft.com/office/drawing/2014/main" id="{D7517831-E53B-4A3B-8FA8-A5690F8CAEB1}"/>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43301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dirty="0" err="1"/>
              <a:t>Bilan</a:t>
            </a:r>
            <a:r>
              <a:rPr lang="en-US" sz="2800" dirty="0"/>
              <a:t> </a:t>
            </a:r>
            <a:r>
              <a:rPr lang="en-US" sz="2800" dirty="0" err="1"/>
              <a:t>carbone</a:t>
            </a:r>
            <a:r>
              <a:rPr lang="en-US" sz="2800" dirty="0"/>
              <a:t> </a:t>
            </a:r>
            <a:r>
              <a:rPr lang="en-US" sz="2800" dirty="0" err="1"/>
              <a:t>simplifié</a:t>
            </a:r>
            <a:br>
              <a:rPr lang="en-US" sz="2800" dirty="0"/>
            </a:br>
            <a:r>
              <a:rPr lang="en-US" sz="2000" b="1" dirty="0"/>
              <a:t>Impacts </a:t>
            </a:r>
            <a:r>
              <a:rPr lang="en-US" sz="2000" b="1" dirty="0" err="1"/>
              <a:t>concrets</a:t>
            </a:r>
            <a:r>
              <a:rPr lang="en-US" sz="2000" b="1" dirty="0"/>
              <a:t> sur le </a:t>
            </a:r>
            <a:r>
              <a:rPr lang="en-US" sz="2000" b="1" dirty="0" err="1"/>
              <a:t>territoire</a:t>
            </a:r>
            <a:endParaRPr lang="en-US" sz="20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445822" y="2276856"/>
            <a:ext cx="11241353" cy="3895344"/>
          </a:xfrm>
        </p:spPr>
        <p:txBody>
          <a:bodyPr>
            <a:normAutofit fontScale="92500" lnSpcReduction="10000"/>
          </a:bodyPr>
          <a:lstStyle/>
          <a:p>
            <a:pPr marL="0" indent="0">
              <a:lnSpc>
                <a:spcPct val="100000"/>
              </a:lnSpc>
              <a:spcBef>
                <a:spcPts val="0"/>
              </a:spcBef>
              <a:buNone/>
            </a:pPr>
            <a:r>
              <a:rPr lang="fr-CH" sz="1600" b="1" dirty="0"/>
              <a:t>Tempêtes et grêle</a:t>
            </a:r>
          </a:p>
          <a:p>
            <a:pPr>
              <a:lnSpc>
                <a:spcPct val="100000"/>
              </a:lnSpc>
              <a:spcBef>
                <a:spcPts val="0"/>
              </a:spcBef>
              <a:buFontTx/>
              <a:buChar char="-"/>
            </a:pPr>
            <a:r>
              <a:rPr lang="fr-CH" sz="1600" dirty="0"/>
              <a:t>Accentuation de la vulnérabilité de l’enveloppe des bâtiments</a:t>
            </a:r>
          </a:p>
          <a:p>
            <a:pPr>
              <a:lnSpc>
                <a:spcPct val="100000"/>
              </a:lnSpc>
              <a:spcBef>
                <a:spcPts val="0"/>
              </a:spcBef>
              <a:buFontTx/>
              <a:buChar char="-"/>
            </a:pPr>
            <a:r>
              <a:rPr lang="fr-CH" sz="1600" dirty="0"/>
              <a:t>Dégâts sur les cultures agricoles et viticoles</a:t>
            </a:r>
          </a:p>
          <a:p>
            <a:pPr marL="0" indent="0">
              <a:lnSpc>
                <a:spcPct val="100000"/>
              </a:lnSpc>
              <a:spcBef>
                <a:spcPts val="0"/>
              </a:spcBef>
              <a:buNone/>
            </a:pPr>
            <a:endParaRPr lang="fr-CH" sz="1600" dirty="0"/>
          </a:p>
          <a:p>
            <a:pPr marL="0" indent="0">
              <a:lnSpc>
                <a:spcPct val="100000"/>
              </a:lnSpc>
              <a:spcBef>
                <a:spcPts val="0"/>
              </a:spcBef>
              <a:buNone/>
            </a:pPr>
            <a:r>
              <a:rPr lang="fr-CH" sz="1600" b="1" dirty="0"/>
              <a:t>Fortes précipitations</a:t>
            </a:r>
          </a:p>
          <a:p>
            <a:pPr>
              <a:lnSpc>
                <a:spcPct val="100000"/>
              </a:lnSpc>
              <a:spcBef>
                <a:spcPts val="0"/>
              </a:spcBef>
              <a:buFontTx/>
              <a:buChar char="-"/>
            </a:pPr>
            <a:r>
              <a:rPr lang="fr-CH" sz="1600" dirty="0"/>
              <a:t>Accentuation du ruissellement en milieu construit pouvant provoquer des dégâts</a:t>
            </a:r>
          </a:p>
          <a:p>
            <a:pPr>
              <a:lnSpc>
                <a:spcPct val="100000"/>
              </a:lnSpc>
              <a:spcBef>
                <a:spcPts val="0"/>
              </a:spcBef>
              <a:buFontTx/>
              <a:buChar char="-"/>
            </a:pPr>
            <a:r>
              <a:rPr lang="fr-CH" sz="1600" dirty="0"/>
              <a:t>Dégâts aux sols agricoles</a:t>
            </a:r>
          </a:p>
          <a:p>
            <a:pPr marL="0" indent="0">
              <a:lnSpc>
                <a:spcPct val="100000"/>
              </a:lnSpc>
              <a:spcBef>
                <a:spcPts val="0"/>
              </a:spcBef>
              <a:buNone/>
            </a:pPr>
            <a:endParaRPr lang="fr-CH" sz="1600" dirty="0"/>
          </a:p>
          <a:p>
            <a:pPr marL="0" indent="0">
              <a:lnSpc>
                <a:spcPct val="100000"/>
              </a:lnSpc>
              <a:spcBef>
                <a:spcPts val="0"/>
              </a:spcBef>
              <a:buNone/>
            </a:pPr>
            <a:r>
              <a:rPr lang="fr-CH" sz="1600" b="1" dirty="0"/>
              <a:t>Biodiversité</a:t>
            </a:r>
          </a:p>
          <a:p>
            <a:pPr>
              <a:lnSpc>
                <a:spcPct val="100000"/>
              </a:lnSpc>
              <a:spcBef>
                <a:spcPts val="0"/>
              </a:spcBef>
              <a:buFontTx/>
              <a:buChar char="-"/>
            </a:pPr>
            <a:r>
              <a:rPr lang="fr-CH" sz="1600" dirty="0"/>
              <a:t>Dégradation des milieux naturels, des espaces verts et ouverts dans les milieux construits</a:t>
            </a:r>
          </a:p>
          <a:p>
            <a:pPr>
              <a:lnSpc>
                <a:spcPct val="100000"/>
              </a:lnSpc>
              <a:spcBef>
                <a:spcPts val="0"/>
              </a:spcBef>
              <a:buFontTx/>
              <a:buChar char="-"/>
            </a:pPr>
            <a:r>
              <a:rPr lang="fr-CH" sz="1600" dirty="0"/>
              <a:t>Pression sur les espèces animales et végétales</a:t>
            </a:r>
          </a:p>
          <a:p>
            <a:pPr marL="0" indent="0">
              <a:lnSpc>
                <a:spcPct val="100000"/>
              </a:lnSpc>
              <a:spcBef>
                <a:spcPts val="0"/>
              </a:spcBef>
              <a:buNone/>
            </a:pPr>
            <a:endParaRPr lang="fr-CH" sz="1600" dirty="0"/>
          </a:p>
          <a:p>
            <a:pPr marL="0" indent="0">
              <a:lnSpc>
                <a:spcPct val="100000"/>
              </a:lnSpc>
              <a:spcBef>
                <a:spcPts val="0"/>
              </a:spcBef>
              <a:buNone/>
            </a:pPr>
            <a:r>
              <a:rPr lang="fr-CH" sz="1600" b="1" dirty="0"/>
              <a:t>Organismes nuisibles, maladies et espèces exotiques</a:t>
            </a:r>
          </a:p>
          <a:p>
            <a:pPr>
              <a:lnSpc>
                <a:spcPct val="100000"/>
              </a:lnSpc>
              <a:spcBef>
                <a:spcPts val="0"/>
              </a:spcBef>
              <a:buFontTx/>
              <a:buChar char="-"/>
            </a:pPr>
            <a:r>
              <a:rPr lang="fr-CH" sz="1600" dirty="0"/>
              <a:t>Développement d’allergies</a:t>
            </a:r>
          </a:p>
          <a:p>
            <a:pPr>
              <a:lnSpc>
                <a:spcPct val="100000"/>
              </a:lnSpc>
              <a:spcBef>
                <a:spcPts val="0"/>
              </a:spcBef>
              <a:buFontTx/>
              <a:buChar char="-"/>
            </a:pPr>
            <a:r>
              <a:rPr lang="fr-CH" sz="1600" dirty="0"/>
              <a:t>Contracter des maladies (ex : tique)</a:t>
            </a:r>
          </a:p>
          <a:p>
            <a:pPr>
              <a:lnSpc>
                <a:spcPct val="100000"/>
              </a:lnSpc>
              <a:spcBef>
                <a:spcPts val="0"/>
              </a:spcBef>
              <a:buFontTx/>
              <a:buChar char="-"/>
            </a:pPr>
            <a:r>
              <a:rPr lang="fr-CH" sz="1600" dirty="0"/>
              <a:t>Baisse de la quantité des récoltes agricoles endommagées par des ravageurs</a:t>
            </a:r>
          </a:p>
          <a:p>
            <a:pPr>
              <a:lnSpc>
                <a:spcPct val="100000"/>
              </a:lnSpc>
              <a:spcBef>
                <a:spcPts val="0"/>
              </a:spcBef>
              <a:buFontTx/>
              <a:buChar char="-"/>
            </a:pPr>
            <a:r>
              <a:rPr lang="fr-CH" sz="1600" dirty="0"/>
              <a:t>Péjoration de l’état de santé des forêts</a:t>
            </a:r>
          </a:p>
          <a:p>
            <a:pPr>
              <a:lnSpc>
                <a:spcPct val="100000"/>
              </a:lnSpc>
              <a:spcBef>
                <a:spcPts val="0"/>
              </a:spcBef>
              <a:buFontTx/>
              <a:buChar char="-"/>
            </a:pPr>
            <a:r>
              <a:rPr lang="fr-CH" sz="1600" dirty="0"/>
              <a:t>Erosion et déstabilisation des berges</a:t>
            </a:r>
          </a:p>
          <a:p>
            <a:pPr>
              <a:buFontTx/>
              <a:buChar char="-"/>
            </a:pPr>
            <a:endParaRPr lang="fr-CH" sz="1600" dirty="0"/>
          </a:p>
          <a:p>
            <a:pPr>
              <a:buFontTx/>
              <a:buChar char="-"/>
            </a:pPr>
            <a:endParaRPr lang="fr-CH" sz="1600"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445822" y="0"/>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2" name="Espace réservé du numéro de diapositive 1">
            <a:extLst>
              <a:ext uri="{FF2B5EF4-FFF2-40B4-BE49-F238E27FC236}">
                <a16:creationId xmlns:a16="http://schemas.microsoft.com/office/drawing/2014/main" id="{BC2F3054-22EA-41B9-B3D2-729E92C273DE}"/>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124590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dirty="0"/>
              <a:t>Introduction et </a:t>
            </a:r>
            <a:r>
              <a:rPr lang="en-US" sz="2800" dirty="0" err="1"/>
              <a:t>contexte</a:t>
            </a: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115568" y="2066925"/>
            <a:ext cx="10571607" cy="4105275"/>
          </a:xfrm>
        </p:spPr>
        <p:txBody>
          <a:bodyPr>
            <a:normAutofit/>
          </a:bodyPr>
          <a:lstStyle/>
          <a:p>
            <a:r>
              <a:rPr lang="fr-CH" sz="1600" b="1" dirty="0"/>
              <a:t>Limiter le réchauffement climatique mondial </a:t>
            </a:r>
            <a:r>
              <a:rPr lang="fr-CH" sz="1600" dirty="0"/>
              <a:t>(inférieur à 1,5°C par rapport aux niveaux préindustriels) en réduisant les gaz à effet de serre (GES)</a:t>
            </a:r>
          </a:p>
          <a:p>
            <a:r>
              <a:rPr lang="fr-CH" sz="1600" b="1" dirty="0"/>
              <a:t>Augmenter la capacité d’adaptation</a:t>
            </a:r>
            <a:r>
              <a:rPr lang="fr-CH" sz="1600" dirty="0"/>
              <a:t> par l’élaboration de stratégies relative à la gestion des changements climatiques</a:t>
            </a:r>
          </a:p>
          <a:p>
            <a:r>
              <a:rPr lang="fr-CH" sz="1600" b="1" dirty="0"/>
              <a:t>Orienter les flux financiers</a:t>
            </a:r>
            <a:r>
              <a:rPr lang="fr-CH" sz="1600" dirty="0"/>
              <a:t> vers des décisions compatibles avec le climat</a:t>
            </a:r>
          </a:p>
          <a:p>
            <a:pPr marL="0" indent="0" algn="ctr">
              <a:buNone/>
            </a:pPr>
            <a:endParaRPr lang="fr-CH" sz="1600" b="1" dirty="0"/>
          </a:p>
          <a:p>
            <a:pPr marL="0" indent="0" algn="ctr">
              <a:buNone/>
            </a:pPr>
            <a:r>
              <a:rPr lang="fr-CH" sz="1800" b="1" dirty="0"/>
              <a:t>Stratégie énergétique 2050</a:t>
            </a:r>
          </a:p>
          <a:p>
            <a:r>
              <a:rPr lang="fr-CH" sz="1600" dirty="0"/>
              <a:t>Les 5 centrales nucléaires existantes devront être mises hors service au terme de leur durée d’exploitation et ne seront pas remplacées par de nouvelles centrales nucléaires</a:t>
            </a:r>
          </a:p>
          <a:p>
            <a:r>
              <a:rPr lang="fr-CH" sz="1600" dirty="0"/>
              <a:t>Utilisation rationnelle de l’énergie – promotion des énergies renouvelables – sortie du nucléaire. </a:t>
            </a:r>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504825"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2" name="Espace réservé du numéro de diapositive 1">
            <a:extLst>
              <a:ext uri="{FF2B5EF4-FFF2-40B4-BE49-F238E27FC236}">
                <a16:creationId xmlns:a16="http://schemas.microsoft.com/office/drawing/2014/main" id="{7CDF5CCC-672A-4834-BEEE-EA4C7E6A7E27}"/>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238559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a:xfrm>
            <a:off x="1208014" y="548640"/>
            <a:ext cx="10075681" cy="1112380"/>
          </a:xfrm>
        </p:spPr>
        <p:txBody>
          <a:bodyPr vert="horz" lIns="91440" tIns="45720" rIns="91440" bIns="45720" rtlCol="0">
            <a:normAutofit fontScale="90000"/>
          </a:bodyPr>
          <a:lstStyle/>
          <a:p>
            <a:pPr algn="ctr"/>
            <a:r>
              <a:rPr lang="en-US" sz="2800" dirty="0"/>
              <a:t>Introduction et </a:t>
            </a:r>
            <a:r>
              <a:rPr lang="en-US" sz="2800" dirty="0" err="1"/>
              <a:t>contexte</a:t>
            </a:r>
            <a:br>
              <a:rPr lang="en-US" sz="2800" dirty="0"/>
            </a:br>
            <a:r>
              <a:rPr lang="fr-CH" sz="2200" b="1" dirty="0"/>
              <a:t>Contexte cantonal et communal</a:t>
            </a:r>
            <a:br>
              <a:rPr lang="fr-CH" sz="2800" b="1" dirty="0"/>
            </a:b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529712" y="2206304"/>
            <a:ext cx="10879317" cy="2154701"/>
          </a:xfrm>
        </p:spPr>
        <p:txBody>
          <a:bodyPr>
            <a:noAutofit/>
          </a:bodyPr>
          <a:lstStyle/>
          <a:p>
            <a:pPr marL="0" indent="0">
              <a:buNone/>
            </a:pPr>
            <a:r>
              <a:rPr lang="fr-CH" sz="1800" b="1" dirty="0"/>
              <a:t>Plan climat vaudois</a:t>
            </a:r>
          </a:p>
          <a:p>
            <a:r>
              <a:rPr lang="fr-CH" sz="1600" dirty="0"/>
              <a:t>Présentation par le Conseil d’Etat en juin 2020 du Plan climat vaudois de 1</a:t>
            </a:r>
            <a:r>
              <a:rPr lang="fr-CH" sz="1600" baseline="30000" dirty="0"/>
              <a:t>ère</a:t>
            </a:r>
            <a:r>
              <a:rPr lang="fr-CH" sz="1600" dirty="0"/>
              <a:t> génération</a:t>
            </a:r>
          </a:p>
          <a:p>
            <a:r>
              <a:rPr lang="fr-CH" sz="1600" dirty="0"/>
              <a:t>Articulation autour de 3 axes stratégiques :</a:t>
            </a:r>
          </a:p>
          <a:p>
            <a:pPr marL="0" indent="0">
              <a:lnSpc>
                <a:spcPct val="100000"/>
              </a:lnSpc>
              <a:spcBef>
                <a:spcPts val="0"/>
              </a:spcBef>
              <a:buNone/>
            </a:pPr>
            <a:r>
              <a:rPr lang="fr-CH" sz="1600" dirty="0"/>
              <a:t>	- Réduire les émissions de GES (50% à 60% d’ici 2030 et viser la neutralité</a:t>
            </a:r>
            <a:br>
              <a:rPr lang="fr-CH" sz="1600" dirty="0"/>
            </a:br>
            <a:r>
              <a:rPr lang="fr-CH" sz="1600" dirty="0"/>
              <a:t>	carbone au plus tard en 2050)</a:t>
            </a:r>
          </a:p>
          <a:p>
            <a:pPr marL="0" indent="0">
              <a:lnSpc>
                <a:spcPct val="100000"/>
              </a:lnSpc>
              <a:spcBef>
                <a:spcPts val="0"/>
              </a:spcBef>
              <a:buNone/>
            </a:pPr>
            <a:r>
              <a:rPr lang="fr-CH" sz="1600" dirty="0"/>
              <a:t>	- S’adapter aux changements climatiques</a:t>
            </a:r>
          </a:p>
          <a:p>
            <a:pPr marL="0" indent="0">
              <a:lnSpc>
                <a:spcPct val="100000"/>
              </a:lnSpc>
              <a:spcBef>
                <a:spcPts val="0"/>
              </a:spcBef>
              <a:buNone/>
            </a:pPr>
            <a:r>
              <a:rPr lang="fr-CH" sz="1600" dirty="0"/>
              <a:t>	- Documenter les changements climatiques</a:t>
            </a:r>
          </a:p>
          <a:p>
            <a:pPr marL="0" indent="0" algn="ctr">
              <a:lnSpc>
                <a:spcPct val="100000"/>
              </a:lnSpc>
              <a:spcBef>
                <a:spcPts val="0"/>
              </a:spcBef>
              <a:buNone/>
            </a:pPr>
            <a:r>
              <a:rPr lang="fr-CH" sz="1600" b="1" dirty="0"/>
              <a:t>10 domaines d’action composés de 7 domaines thématiques et de 3 domaines imposés</a:t>
            </a:r>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403877" y="103009"/>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8" name="Image 7">
            <a:extLst>
              <a:ext uri="{FF2B5EF4-FFF2-40B4-BE49-F238E27FC236}">
                <a16:creationId xmlns:a16="http://schemas.microsoft.com/office/drawing/2014/main" id="{1FB2A257-5BA4-41E2-836A-05F06663082A}"/>
              </a:ext>
            </a:extLst>
          </p:cNvPr>
          <p:cNvPicPr>
            <a:picLocks noChangeAspect="1"/>
          </p:cNvPicPr>
          <p:nvPr/>
        </p:nvPicPr>
        <p:blipFill>
          <a:blip r:embed="rId3"/>
          <a:stretch>
            <a:fillRect/>
          </a:stretch>
        </p:blipFill>
        <p:spPr>
          <a:xfrm>
            <a:off x="3615153" y="4566775"/>
            <a:ext cx="5243803" cy="2154700"/>
          </a:xfrm>
          <a:prstGeom prst="rect">
            <a:avLst/>
          </a:prstGeom>
        </p:spPr>
      </p:pic>
      <p:sp>
        <p:nvSpPr>
          <p:cNvPr id="9" name="Espace réservé du numéro de diapositive 8">
            <a:extLst>
              <a:ext uri="{FF2B5EF4-FFF2-40B4-BE49-F238E27FC236}">
                <a16:creationId xmlns:a16="http://schemas.microsoft.com/office/drawing/2014/main" id="{9405F9D4-13BA-493C-A838-E91CAC0992A7}"/>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255354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a:bodyPr>
          <a:lstStyle/>
          <a:p>
            <a:pPr algn="ctr"/>
            <a:r>
              <a:rPr lang="en-US" sz="2800" dirty="0"/>
              <a:t>Introduction et </a:t>
            </a:r>
            <a:r>
              <a:rPr lang="en-US" sz="2800" dirty="0" err="1"/>
              <a:t>contexte</a:t>
            </a:r>
            <a:br>
              <a:rPr lang="en-US" sz="2800" dirty="0"/>
            </a:br>
            <a:r>
              <a:rPr lang="fr-CH" sz="2200" b="1" dirty="0"/>
              <a:t>Contexte cantonal et communal</a:t>
            </a:r>
            <a:br>
              <a:rPr lang="fr-CH" sz="2800" dirty="0"/>
            </a:b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445822" y="2066925"/>
            <a:ext cx="11241353" cy="4105275"/>
          </a:xfrm>
        </p:spPr>
        <p:txBody>
          <a:bodyPr>
            <a:normAutofit/>
          </a:bodyPr>
          <a:lstStyle/>
          <a:p>
            <a:pPr marL="0" indent="0">
              <a:buNone/>
            </a:pPr>
            <a:endParaRPr lang="fr-CH" sz="1800" b="1" u="sng" dirty="0"/>
          </a:p>
          <a:p>
            <a:pPr marL="0" indent="0">
              <a:buNone/>
            </a:pPr>
            <a:r>
              <a:rPr lang="fr-CH" sz="1800" b="1" u="sng" dirty="0"/>
              <a:t>Plan énergie et climat communal (PECC)</a:t>
            </a:r>
          </a:p>
          <a:p>
            <a:pPr>
              <a:buFontTx/>
              <a:buChar char="-"/>
            </a:pPr>
            <a:r>
              <a:rPr lang="fr-CH" sz="1600" dirty="0"/>
              <a:t>Le programme de soutien «plan énergie et climat communal» propose un appui technique et financier aux Communes pour élaborer et mettre en œuvre les plans climat communaux</a:t>
            </a:r>
          </a:p>
          <a:p>
            <a:pPr>
              <a:buFontTx/>
              <a:buChar char="-"/>
            </a:pPr>
            <a:r>
              <a:rPr lang="fr-CH" sz="1600" dirty="0"/>
              <a:t>Ce programme découle du plan climat vaudois en particulier sa mesure No 27 «accompagnement des communes».</a:t>
            </a:r>
          </a:p>
          <a:p>
            <a:pPr>
              <a:buFontTx/>
              <a:buChar char="-"/>
            </a:pPr>
            <a:r>
              <a:rPr lang="fr-CH" sz="1600" dirty="0"/>
              <a:t>Objectifs du PECC</a:t>
            </a:r>
          </a:p>
          <a:p>
            <a:pPr marL="0" indent="0">
              <a:buNone/>
            </a:pPr>
            <a:r>
              <a:rPr lang="fr-CH" sz="1600" dirty="0"/>
              <a:t>	- Faciliter le déploiement du plan climat vaudois dans les communes</a:t>
            </a:r>
          </a:p>
          <a:p>
            <a:pPr marL="0" indent="0">
              <a:buNone/>
            </a:pPr>
            <a:r>
              <a:rPr lang="fr-CH" sz="1600" dirty="0"/>
              <a:t>	- Mettre à disposition un palette d’outils pratiques et de subventions</a:t>
            </a:r>
          </a:p>
          <a:p>
            <a:pPr marL="0" indent="0">
              <a:buNone/>
            </a:pPr>
            <a:r>
              <a:rPr lang="fr-CH" sz="1600" dirty="0"/>
              <a:t>	- Devenir le fil conducteur pour les 4 prochaines années pour les décisions communes dans les domaines 	énergétiques et climatiques.</a:t>
            </a:r>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445822" y="0"/>
            <a:ext cx="2945426" cy="2003642"/>
          </a:xfrm>
          <a:prstGeom prst="rect">
            <a:avLst/>
          </a:prstGeom>
        </p:spPr>
        <p:style>
          <a:lnRef idx="1">
            <a:schemeClr val="accent3"/>
          </a:lnRef>
          <a:fillRef idx="2">
            <a:schemeClr val="accent3"/>
          </a:fillRef>
          <a:effectRef idx="1">
            <a:schemeClr val="accent3"/>
          </a:effectRef>
          <a:fontRef idx="minor">
            <a:schemeClr val="dk1"/>
          </a:fontRef>
        </p:style>
      </p:pic>
      <p:sp>
        <p:nvSpPr>
          <p:cNvPr id="2" name="Espace réservé du numéro de diapositive 1">
            <a:extLst>
              <a:ext uri="{FF2B5EF4-FFF2-40B4-BE49-F238E27FC236}">
                <a16:creationId xmlns:a16="http://schemas.microsoft.com/office/drawing/2014/main" id="{BC2F3054-22EA-41B9-B3D2-729E92C273DE}"/>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314384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fontScale="90000"/>
          </a:bodyPr>
          <a:lstStyle/>
          <a:p>
            <a:pPr algn="ctr"/>
            <a:r>
              <a:rPr lang="en-US" sz="2800" dirty="0" err="1"/>
              <a:t>Profil</a:t>
            </a:r>
            <a:r>
              <a:rPr lang="en-US" sz="2800" dirty="0"/>
              <a:t> </a:t>
            </a:r>
            <a:r>
              <a:rPr lang="en-US" sz="2800" dirty="0" err="1"/>
              <a:t>énergétique</a:t>
            </a:r>
            <a:br>
              <a:rPr lang="en-US" sz="2800" dirty="0"/>
            </a:br>
            <a:r>
              <a:rPr lang="fr-CH" sz="2200" b="1" dirty="0"/>
              <a:t>Consommation d’énergie </a:t>
            </a:r>
            <a:br>
              <a:rPr lang="fr-CH" sz="2200" b="1" dirty="0"/>
            </a:br>
            <a:r>
              <a:rPr lang="fr-CH" sz="2200" b="1" dirty="0"/>
              <a:t>pour le </a:t>
            </a:r>
            <a:r>
              <a:rPr lang="fr-CH" sz="2200" b="1" u="sng" dirty="0"/>
              <a:t>chauffage des bâtiments</a:t>
            </a:r>
            <a:r>
              <a:rPr lang="fr-CH" sz="2200" b="1" dirty="0"/>
              <a:t> (par agent)</a:t>
            </a:r>
            <a:br>
              <a:rPr lang="fr-CH" sz="2200" b="1" dirty="0"/>
            </a:br>
            <a:endParaRPr lang="en-US" sz="22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283516" y="2066925"/>
            <a:ext cx="10403659" cy="4105275"/>
          </a:xfrm>
        </p:spPr>
        <p:txBody>
          <a:bodyPr>
            <a:normAutofit/>
          </a:bodyPr>
          <a:lstStyle/>
          <a:p>
            <a:pPr marL="0" indent="0">
              <a:buNone/>
            </a:pPr>
            <a:r>
              <a:rPr lang="fr-CH" sz="1600" dirty="0"/>
              <a:t>Présente la répartition du taux de couverture des besoins d’énergie (chaleur) pour le chauffage.</a:t>
            </a:r>
            <a:endParaRPr lang="fr-CH" sz="1600" b="1"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3" name="Image 2">
            <a:extLst>
              <a:ext uri="{FF2B5EF4-FFF2-40B4-BE49-F238E27FC236}">
                <a16:creationId xmlns:a16="http://schemas.microsoft.com/office/drawing/2014/main" id="{8370E00C-1BCB-42FC-9F38-0092B27F67C8}"/>
              </a:ext>
            </a:extLst>
          </p:cNvPr>
          <p:cNvPicPr>
            <a:picLocks noChangeAspect="1"/>
          </p:cNvPicPr>
          <p:nvPr/>
        </p:nvPicPr>
        <p:blipFill>
          <a:blip r:embed="rId3"/>
          <a:stretch>
            <a:fillRect/>
          </a:stretch>
        </p:blipFill>
        <p:spPr>
          <a:xfrm>
            <a:off x="3419972" y="2479030"/>
            <a:ext cx="5217832" cy="3155589"/>
          </a:xfrm>
          <a:prstGeom prst="rect">
            <a:avLst/>
          </a:prstGeom>
        </p:spPr>
      </p:pic>
      <p:pic>
        <p:nvPicPr>
          <p:cNvPr id="9" name="Image 8">
            <a:extLst>
              <a:ext uri="{FF2B5EF4-FFF2-40B4-BE49-F238E27FC236}">
                <a16:creationId xmlns:a16="http://schemas.microsoft.com/office/drawing/2014/main" id="{F26966B5-F09C-4E80-B2E1-F7E8516226A5}"/>
              </a:ext>
            </a:extLst>
          </p:cNvPr>
          <p:cNvPicPr>
            <a:picLocks noChangeAspect="1"/>
          </p:cNvPicPr>
          <p:nvPr/>
        </p:nvPicPr>
        <p:blipFill>
          <a:blip r:embed="rId4"/>
          <a:stretch>
            <a:fillRect/>
          </a:stretch>
        </p:blipFill>
        <p:spPr>
          <a:xfrm>
            <a:off x="2211354" y="5887719"/>
            <a:ext cx="8369023" cy="937262"/>
          </a:xfrm>
          <a:prstGeom prst="rect">
            <a:avLst/>
          </a:prstGeom>
        </p:spPr>
      </p:pic>
      <p:sp>
        <p:nvSpPr>
          <p:cNvPr id="10" name="Espace réservé du numéro de diapositive 9">
            <a:extLst>
              <a:ext uri="{FF2B5EF4-FFF2-40B4-BE49-F238E27FC236}">
                <a16:creationId xmlns:a16="http://schemas.microsoft.com/office/drawing/2014/main" id="{4981406A-DDC4-470C-B77D-8CBD026AB488}"/>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247168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fontScale="90000"/>
          </a:bodyPr>
          <a:lstStyle/>
          <a:p>
            <a:pPr algn="ctr"/>
            <a:r>
              <a:rPr lang="en-US" sz="2800" dirty="0" err="1"/>
              <a:t>Profil</a:t>
            </a:r>
            <a:r>
              <a:rPr lang="en-US" sz="2800" dirty="0"/>
              <a:t> </a:t>
            </a:r>
            <a:r>
              <a:rPr lang="en-US" sz="2800" dirty="0" err="1"/>
              <a:t>énergétique</a:t>
            </a:r>
            <a:br>
              <a:rPr lang="en-US" sz="2800" dirty="0"/>
            </a:br>
            <a:r>
              <a:rPr lang="fr-CH" sz="2200" b="1" dirty="0"/>
              <a:t>Consommation d’énergie</a:t>
            </a:r>
            <a:br>
              <a:rPr lang="fr-CH" sz="2200" b="1" dirty="0"/>
            </a:br>
            <a:r>
              <a:rPr lang="fr-CH" sz="2200" b="1" dirty="0"/>
              <a:t> pour </a:t>
            </a:r>
            <a:r>
              <a:rPr lang="fr-CH" sz="2200" b="1" u="sng" dirty="0"/>
              <a:t>l’eau chaude sanitaire</a:t>
            </a:r>
            <a:r>
              <a:rPr lang="fr-CH" sz="2200" b="1" dirty="0"/>
              <a:t> (par agent)</a:t>
            </a:r>
            <a:br>
              <a:rPr lang="fr-CH" sz="2200" b="1" dirty="0"/>
            </a:br>
            <a:endParaRPr lang="en-US" sz="22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283516" y="2066925"/>
            <a:ext cx="10403659" cy="4105275"/>
          </a:xfrm>
        </p:spPr>
        <p:txBody>
          <a:bodyPr>
            <a:normAutofit/>
          </a:bodyPr>
          <a:lstStyle/>
          <a:p>
            <a:pPr marL="0" indent="0">
              <a:buNone/>
            </a:pPr>
            <a:r>
              <a:rPr lang="fr-CH" sz="1600" dirty="0"/>
              <a:t>Présente la répartition du taux de couverture des besoins d’énergie (chaleur) pour l’eau chaude sanitaire chauffage.</a:t>
            </a:r>
            <a:endParaRPr lang="fr-CH" sz="1600" b="1"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63283"/>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11" name="Image 10">
            <a:extLst>
              <a:ext uri="{FF2B5EF4-FFF2-40B4-BE49-F238E27FC236}">
                <a16:creationId xmlns:a16="http://schemas.microsoft.com/office/drawing/2014/main" id="{CD63FFCC-9393-4057-B515-59B6B1C1248B}"/>
              </a:ext>
            </a:extLst>
          </p:cNvPr>
          <p:cNvPicPr>
            <a:picLocks noChangeAspect="1"/>
          </p:cNvPicPr>
          <p:nvPr/>
        </p:nvPicPr>
        <p:blipFill>
          <a:blip r:embed="rId3"/>
          <a:stretch>
            <a:fillRect/>
          </a:stretch>
        </p:blipFill>
        <p:spPr>
          <a:xfrm>
            <a:off x="721991" y="5980060"/>
            <a:ext cx="10955279" cy="752580"/>
          </a:xfrm>
          <a:prstGeom prst="rect">
            <a:avLst/>
          </a:prstGeom>
        </p:spPr>
      </p:pic>
      <p:pic>
        <p:nvPicPr>
          <p:cNvPr id="13" name="Image 12">
            <a:extLst>
              <a:ext uri="{FF2B5EF4-FFF2-40B4-BE49-F238E27FC236}">
                <a16:creationId xmlns:a16="http://schemas.microsoft.com/office/drawing/2014/main" id="{B303B7A3-C274-421B-8C0B-C539716AA948}"/>
              </a:ext>
            </a:extLst>
          </p:cNvPr>
          <p:cNvPicPr>
            <a:picLocks noChangeAspect="1"/>
          </p:cNvPicPr>
          <p:nvPr/>
        </p:nvPicPr>
        <p:blipFill>
          <a:blip r:embed="rId4"/>
          <a:stretch>
            <a:fillRect/>
          </a:stretch>
        </p:blipFill>
        <p:spPr>
          <a:xfrm>
            <a:off x="3408606" y="2820668"/>
            <a:ext cx="5352840" cy="3180271"/>
          </a:xfrm>
          <a:prstGeom prst="rect">
            <a:avLst/>
          </a:prstGeom>
        </p:spPr>
      </p:pic>
      <p:sp>
        <p:nvSpPr>
          <p:cNvPr id="14" name="Espace réservé du numéro de diapositive 13">
            <a:extLst>
              <a:ext uri="{FF2B5EF4-FFF2-40B4-BE49-F238E27FC236}">
                <a16:creationId xmlns:a16="http://schemas.microsoft.com/office/drawing/2014/main" id="{5A2923C0-D214-47BB-B313-7C96C1DC7EB5}"/>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92284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fontScale="90000"/>
          </a:bodyPr>
          <a:lstStyle/>
          <a:p>
            <a:pPr algn="ctr"/>
            <a:r>
              <a:rPr lang="en-US" sz="2800" dirty="0" err="1"/>
              <a:t>Profil</a:t>
            </a:r>
            <a:r>
              <a:rPr lang="en-US" sz="2800" dirty="0"/>
              <a:t> </a:t>
            </a:r>
            <a:r>
              <a:rPr lang="en-US" sz="2800" dirty="0" err="1"/>
              <a:t>énergétique</a:t>
            </a:r>
            <a:br>
              <a:rPr lang="en-US" sz="2800" dirty="0"/>
            </a:br>
            <a:r>
              <a:rPr lang="fr-CH" sz="2200" b="1" dirty="0"/>
              <a:t>Besoin en chaleur totaux</a:t>
            </a:r>
            <a:br>
              <a:rPr lang="fr-CH" sz="2200" b="1" dirty="0"/>
            </a:br>
            <a:r>
              <a:rPr lang="fr-CH" sz="2200" b="1" dirty="0"/>
              <a:t> (chauffage et eau chaude sanitaire)</a:t>
            </a:r>
            <a:br>
              <a:rPr lang="fr-CH" sz="2200" b="1" dirty="0"/>
            </a:br>
            <a:endParaRPr lang="en-US" sz="22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283516" y="2066925"/>
            <a:ext cx="10403659" cy="4105275"/>
          </a:xfrm>
        </p:spPr>
        <p:txBody>
          <a:bodyPr>
            <a:normAutofit/>
          </a:bodyPr>
          <a:lstStyle/>
          <a:p>
            <a:pPr>
              <a:buFontTx/>
              <a:buChar char="-"/>
            </a:pPr>
            <a:r>
              <a:rPr lang="fr-CH" sz="1600" dirty="0"/>
              <a:t>Le graphique ci-dessous met en évidence le potentiel de réduction des besoins utiles totaux de chaleur si tous les bâtiments situés sur le territoire de la commune étaient assainis.</a:t>
            </a:r>
          </a:p>
          <a:p>
            <a:pPr>
              <a:buFontTx/>
              <a:buChar char="-"/>
            </a:pPr>
            <a:r>
              <a:rPr lang="fr-CH" sz="1600" b="1" dirty="0"/>
              <a:t>En rouge</a:t>
            </a:r>
            <a:r>
              <a:rPr lang="fr-CH" sz="1600" dirty="0"/>
              <a:t> = besoins totaux en énergie des bâtiments</a:t>
            </a:r>
          </a:p>
          <a:p>
            <a:pPr>
              <a:buFontTx/>
              <a:buChar char="-"/>
            </a:pPr>
            <a:r>
              <a:rPr lang="fr-CH" sz="1600" b="1" dirty="0"/>
              <a:t>En vert</a:t>
            </a:r>
            <a:r>
              <a:rPr lang="fr-CH" sz="1600" dirty="0"/>
              <a:t> = besoins totaux en énergie si tous les bâtiments étaient assainis aux normes actuelles. </a:t>
            </a:r>
            <a:endParaRPr lang="fr-CH" sz="1600" b="1" dirty="0"/>
          </a:p>
          <a:p>
            <a:pPr marL="0" indent="0">
              <a:buNone/>
            </a:pPr>
            <a:endParaRPr lang="fr-CH" sz="1600" b="1"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44486" y="38116"/>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3" name="Image 2">
            <a:extLst>
              <a:ext uri="{FF2B5EF4-FFF2-40B4-BE49-F238E27FC236}">
                <a16:creationId xmlns:a16="http://schemas.microsoft.com/office/drawing/2014/main" id="{A87FFF6C-67A5-4837-9047-C02102FBCD95}"/>
              </a:ext>
            </a:extLst>
          </p:cNvPr>
          <p:cNvPicPr>
            <a:picLocks noChangeAspect="1"/>
          </p:cNvPicPr>
          <p:nvPr/>
        </p:nvPicPr>
        <p:blipFill>
          <a:blip r:embed="rId3"/>
          <a:stretch>
            <a:fillRect/>
          </a:stretch>
        </p:blipFill>
        <p:spPr>
          <a:xfrm>
            <a:off x="1280345" y="3673194"/>
            <a:ext cx="9838574" cy="2056602"/>
          </a:xfrm>
          <a:prstGeom prst="rect">
            <a:avLst/>
          </a:prstGeom>
        </p:spPr>
      </p:pic>
      <p:pic>
        <p:nvPicPr>
          <p:cNvPr id="9" name="Image 8">
            <a:extLst>
              <a:ext uri="{FF2B5EF4-FFF2-40B4-BE49-F238E27FC236}">
                <a16:creationId xmlns:a16="http://schemas.microsoft.com/office/drawing/2014/main" id="{62707937-966C-4F93-990B-7146B7A4C0A3}"/>
              </a:ext>
            </a:extLst>
          </p:cNvPr>
          <p:cNvPicPr>
            <a:picLocks noChangeAspect="1"/>
          </p:cNvPicPr>
          <p:nvPr/>
        </p:nvPicPr>
        <p:blipFill>
          <a:blip r:embed="rId4"/>
          <a:stretch>
            <a:fillRect/>
          </a:stretch>
        </p:blipFill>
        <p:spPr>
          <a:xfrm>
            <a:off x="2010150" y="5821221"/>
            <a:ext cx="8570764" cy="908426"/>
          </a:xfrm>
          <a:prstGeom prst="rect">
            <a:avLst/>
          </a:prstGeom>
        </p:spPr>
      </p:pic>
      <p:sp>
        <p:nvSpPr>
          <p:cNvPr id="14" name="Espace réservé du numéro de diapositive 13">
            <a:extLst>
              <a:ext uri="{FF2B5EF4-FFF2-40B4-BE49-F238E27FC236}">
                <a16:creationId xmlns:a16="http://schemas.microsoft.com/office/drawing/2014/main" id="{50B5A724-9E6F-4A13-B51D-65CE6E85CA7E}"/>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216137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9B204F-8BC9-4025-8F8C-0851C248C9C4}"/>
              </a:ext>
            </a:extLst>
          </p:cNvPr>
          <p:cNvSpPr>
            <a:spLocks noGrp="1"/>
          </p:cNvSpPr>
          <p:nvPr>
            <p:ph type="title"/>
          </p:nvPr>
        </p:nvSpPr>
        <p:spPr/>
        <p:txBody>
          <a:bodyPr vert="horz" lIns="91440" tIns="45720" rIns="91440" bIns="45720" rtlCol="0">
            <a:normAutofit fontScale="90000"/>
          </a:bodyPr>
          <a:lstStyle/>
          <a:p>
            <a:pPr algn="ctr"/>
            <a:r>
              <a:rPr lang="en-US" sz="2800" dirty="0" err="1"/>
              <a:t>Profil</a:t>
            </a:r>
            <a:r>
              <a:rPr lang="en-US" sz="2800" dirty="0"/>
              <a:t> </a:t>
            </a:r>
            <a:r>
              <a:rPr lang="en-US" sz="2800" dirty="0" err="1"/>
              <a:t>énergétique</a:t>
            </a:r>
            <a:br>
              <a:rPr lang="en-US" sz="2800" dirty="0"/>
            </a:br>
            <a:r>
              <a:rPr lang="fr-CH" sz="2200" b="1" dirty="0"/>
              <a:t>Bâtiments chauffés,</a:t>
            </a:r>
            <a:br>
              <a:rPr lang="fr-CH" sz="2200" b="1" dirty="0"/>
            </a:br>
            <a:r>
              <a:rPr lang="fr-CH" sz="2200" b="1" dirty="0"/>
              <a:t> selon assainissement et année de construction</a:t>
            </a:r>
            <a:br>
              <a:rPr lang="fr-CH" sz="2800" b="1" dirty="0"/>
            </a:br>
            <a:endParaRPr lang="en-US" sz="2800" dirty="0"/>
          </a:p>
        </p:txBody>
      </p:sp>
      <p:sp>
        <p:nvSpPr>
          <p:cNvPr id="6" name="Espace réservé du contenu 5">
            <a:extLst>
              <a:ext uri="{FF2B5EF4-FFF2-40B4-BE49-F238E27FC236}">
                <a16:creationId xmlns:a16="http://schemas.microsoft.com/office/drawing/2014/main" id="{46FB5A55-74C8-4410-A031-987C09073BB3}"/>
              </a:ext>
            </a:extLst>
          </p:cNvPr>
          <p:cNvSpPr>
            <a:spLocks noGrp="1"/>
          </p:cNvSpPr>
          <p:nvPr>
            <p:ph sz="half" idx="2"/>
          </p:nvPr>
        </p:nvSpPr>
        <p:spPr>
          <a:xfrm>
            <a:off x="1283516" y="2066925"/>
            <a:ext cx="10403659" cy="4105275"/>
          </a:xfrm>
        </p:spPr>
        <p:txBody>
          <a:bodyPr>
            <a:normAutofit/>
          </a:bodyPr>
          <a:lstStyle/>
          <a:p>
            <a:pPr>
              <a:buFontTx/>
              <a:buChar char="-"/>
            </a:pPr>
            <a:r>
              <a:rPr lang="fr-CH" sz="1600" dirty="0"/>
              <a:t>Fournit une information sur les efforts qui reste à faire en matière d’assainissement énergétique des bâtiments pour atteindre les objectifs de la conception cantonale de l’énergie et les stratégies énergétiques 2050 de la Confédération</a:t>
            </a:r>
          </a:p>
          <a:p>
            <a:pPr marL="0" indent="0">
              <a:buNone/>
            </a:pPr>
            <a:endParaRPr lang="fr-CH" sz="1600" dirty="0"/>
          </a:p>
          <a:p>
            <a:pPr>
              <a:lnSpc>
                <a:spcPct val="100000"/>
              </a:lnSpc>
              <a:spcBef>
                <a:spcPts val="0"/>
              </a:spcBef>
              <a:buFontTx/>
              <a:buChar char="-"/>
            </a:pPr>
            <a:r>
              <a:rPr lang="fr-CH" sz="1600" b="1" dirty="0"/>
              <a:t>Bâtiments à assainir </a:t>
            </a:r>
            <a:r>
              <a:rPr lang="fr-CH" sz="1600" dirty="0"/>
              <a:t>= bâtiments qui doivent être assainis.</a:t>
            </a:r>
          </a:p>
          <a:p>
            <a:pPr>
              <a:lnSpc>
                <a:spcPct val="100000"/>
              </a:lnSpc>
              <a:spcBef>
                <a:spcPts val="0"/>
              </a:spcBef>
              <a:buFontTx/>
              <a:buChar char="-"/>
            </a:pPr>
            <a:r>
              <a:rPr lang="fr-CH" sz="1600" b="1" dirty="0"/>
              <a:t>Bâtiments construits après 2000 = </a:t>
            </a:r>
            <a:r>
              <a:rPr lang="fr-CH" sz="1600" dirty="0"/>
              <a:t> bâtiments qui répondent à des normes énergétiques récentes et qui ne sont pas prioritaires en matière d’assainissement.</a:t>
            </a:r>
          </a:p>
          <a:p>
            <a:pPr>
              <a:lnSpc>
                <a:spcPct val="100000"/>
              </a:lnSpc>
              <a:spcBef>
                <a:spcPts val="0"/>
              </a:spcBef>
              <a:buFontTx/>
              <a:buChar char="-"/>
            </a:pPr>
            <a:r>
              <a:rPr lang="fr-CH" sz="1600" b="1" dirty="0"/>
              <a:t>Bâtiments assainis après </a:t>
            </a:r>
            <a:r>
              <a:rPr lang="fr-CH" sz="1600" dirty="0"/>
              <a:t>2000 = bâtiments assainis selon les normes énergétiques actuelles. </a:t>
            </a:r>
            <a:endParaRPr lang="fr-CH" sz="1600" b="1" dirty="0"/>
          </a:p>
          <a:p>
            <a:pPr marL="0" indent="0">
              <a:buNone/>
            </a:pPr>
            <a:endParaRPr lang="fr-CH" sz="1600" b="1" dirty="0"/>
          </a:p>
        </p:txBody>
      </p:sp>
      <p:sp>
        <p:nvSpPr>
          <p:cNvPr id="7" name="Espace réservé du pied de page 6">
            <a:extLst>
              <a:ext uri="{FF2B5EF4-FFF2-40B4-BE49-F238E27FC236}">
                <a16:creationId xmlns:a16="http://schemas.microsoft.com/office/drawing/2014/main" id="{6D7B17F8-CF62-4226-896B-83EB6BCCB406}"/>
              </a:ext>
            </a:extLst>
          </p:cNvPr>
          <p:cNvSpPr>
            <a:spLocks noGrp="1"/>
          </p:cNvSpPr>
          <p:nvPr>
            <p:ph type="ftr" sz="quarter" idx="11"/>
          </p:nvPr>
        </p:nvSpPr>
        <p:spPr/>
        <p:txBody>
          <a:bodyPr>
            <a:normAutofit/>
          </a:bodyPr>
          <a:lstStyle/>
          <a:p>
            <a:pPr algn="r">
              <a:spcAft>
                <a:spcPts val="600"/>
              </a:spcAft>
            </a:pPr>
            <a:r>
              <a:rPr lang="en-US" dirty="0">
                <a:solidFill>
                  <a:schemeClr val="bg1"/>
                </a:solidFill>
              </a:rPr>
              <a:t>Conseil du 11.10.2022</a:t>
            </a:r>
          </a:p>
        </p:txBody>
      </p:sp>
      <p:pic>
        <p:nvPicPr>
          <p:cNvPr id="4" name="Content Placeholder 3" descr="Des fleurs blanches qui fleurissent sur un arrière-plan vert">
            <a:extLst>
              <a:ext uri="{FF2B5EF4-FFF2-40B4-BE49-F238E27FC236}">
                <a16:creationId xmlns:a16="http://schemas.microsoft.com/office/drawing/2014/main" id="{B52FC81C-A8DA-9D4C-3F6A-8A2A67CFC713}"/>
              </a:ext>
            </a:extLst>
          </p:cNvPr>
          <p:cNvPicPr>
            <a:picLocks noChangeAspect="1"/>
          </p:cNvPicPr>
          <p:nvPr/>
        </p:nvPicPr>
        <p:blipFill>
          <a:blip r:embed="rId2">
            <a:extLst>
              <a:ext uri="{28A0092B-C50C-407E-A947-70E740481C1C}">
                <a14:useLocalDpi xmlns:a14="http://schemas.microsoft.com/office/drawing/2010/main" val="0"/>
              </a:ext>
            </a:extLst>
          </a:blip>
          <a:srcRect t="4334" b="4334"/>
          <a:stretch/>
        </p:blipFill>
        <p:spPr>
          <a:xfrm>
            <a:off x="225825" y="29153"/>
            <a:ext cx="2945426" cy="2003642"/>
          </a:xfrm>
          <a:prstGeom prst="rect">
            <a:avLst/>
          </a:prstGeom>
        </p:spPr>
        <p:style>
          <a:lnRef idx="1">
            <a:schemeClr val="accent3"/>
          </a:lnRef>
          <a:fillRef idx="2">
            <a:schemeClr val="accent3"/>
          </a:fillRef>
          <a:effectRef idx="1">
            <a:schemeClr val="accent3"/>
          </a:effectRef>
          <a:fontRef idx="minor">
            <a:schemeClr val="dk1"/>
          </a:fontRef>
        </p:style>
      </p:pic>
      <p:pic>
        <p:nvPicPr>
          <p:cNvPr id="8" name="Image 7">
            <a:extLst>
              <a:ext uri="{FF2B5EF4-FFF2-40B4-BE49-F238E27FC236}">
                <a16:creationId xmlns:a16="http://schemas.microsoft.com/office/drawing/2014/main" id="{8DD4ECF5-157E-4278-94A5-76F68ED63902}"/>
              </a:ext>
            </a:extLst>
          </p:cNvPr>
          <p:cNvPicPr>
            <a:picLocks noChangeAspect="1"/>
          </p:cNvPicPr>
          <p:nvPr/>
        </p:nvPicPr>
        <p:blipFill>
          <a:blip r:embed="rId3"/>
          <a:stretch>
            <a:fillRect/>
          </a:stretch>
        </p:blipFill>
        <p:spPr>
          <a:xfrm>
            <a:off x="1452187" y="4630062"/>
            <a:ext cx="10066316" cy="1630906"/>
          </a:xfrm>
          <a:prstGeom prst="rect">
            <a:avLst/>
          </a:prstGeom>
        </p:spPr>
      </p:pic>
      <p:pic>
        <p:nvPicPr>
          <p:cNvPr id="11" name="Image 10">
            <a:extLst>
              <a:ext uri="{FF2B5EF4-FFF2-40B4-BE49-F238E27FC236}">
                <a16:creationId xmlns:a16="http://schemas.microsoft.com/office/drawing/2014/main" id="{C52C0A08-DE87-4D69-9593-B4BE5DAB9EAC}"/>
              </a:ext>
            </a:extLst>
          </p:cNvPr>
          <p:cNvPicPr>
            <a:picLocks noChangeAspect="1"/>
          </p:cNvPicPr>
          <p:nvPr/>
        </p:nvPicPr>
        <p:blipFill>
          <a:blip r:embed="rId4"/>
          <a:stretch>
            <a:fillRect/>
          </a:stretch>
        </p:blipFill>
        <p:spPr>
          <a:xfrm>
            <a:off x="1893137" y="6240460"/>
            <a:ext cx="9184415" cy="527135"/>
          </a:xfrm>
          <a:prstGeom prst="rect">
            <a:avLst/>
          </a:prstGeom>
        </p:spPr>
      </p:pic>
      <p:sp>
        <p:nvSpPr>
          <p:cNvPr id="12" name="Espace réservé du numéro de diapositive 11">
            <a:extLst>
              <a:ext uri="{FF2B5EF4-FFF2-40B4-BE49-F238E27FC236}">
                <a16:creationId xmlns:a16="http://schemas.microsoft.com/office/drawing/2014/main" id="{40285A7A-0102-4D09-AB8F-4B3B46215DBA}"/>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821463211"/>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Grand écran</PresentationFormat>
  <Paragraphs>187</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Avenir Next LT Pro</vt:lpstr>
      <vt:lpstr>Calibri</vt:lpstr>
      <vt:lpstr>AccentBoxVTI</vt:lpstr>
      <vt:lpstr> Plan énergie et climat communal PECC  </vt:lpstr>
      <vt:lpstr>Contenu de la présentation</vt:lpstr>
      <vt:lpstr>Introduction et contexte</vt:lpstr>
      <vt:lpstr>Introduction et contexte Contexte cantonal et communal </vt:lpstr>
      <vt:lpstr>Introduction et contexte Contexte cantonal et communal </vt:lpstr>
      <vt:lpstr>Profil énergétique Consommation d’énergie  pour le chauffage des bâtiments (par agent) </vt:lpstr>
      <vt:lpstr>Profil énergétique Consommation d’énergie  pour l’eau chaude sanitaire (par agent) </vt:lpstr>
      <vt:lpstr>Profil énergétique Besoin en chaleur totaux  (chauffage et eau chaude sanitaire) </vt:lpstr>
      <vt:lpstr>Profil énergétique Bâtiments chauffés,  selon assainissement et année de construction </vt:lpstr>
      <vt:lpstr>Profil énergétique Conclusion et potentiels d’amélioration </vt:lpstr>
      <vt:lpstr>Profil énergétique Conclusion et potentiels d’amélioration </vt:lpstr>
      <vt:lpstr>Bilan carbone simplifié  </vt:lpstr>
      <vt:lpstr>Bilan carbone simplifié Bilan carbone du territoire  </vt:lpstr>
      <vt:lpstr>Bilan carbone simplifié Bilan carbone du territoire  </vt:lpstr>
      <vt:lpstr>Bilan carbone simplifié Bilan carbone du territoire  </vt:lpstr>
      <vt:lpstr>Bilan carbone simplifié Bilan carbone du territoire  </vt:lpstr>
      <vt:lpstr>Bilan carbone simplifié Bilan carbone du territoire  </vt:lpstr>
      <vt:lpstr>Bilan carbone simplifié Principaux enjeux d’adaption  </vt:lpstr>
      <vt:lpstr>Bilan carbone simplifié Impacts concrets sur le territoire</vt:lpstr>
      <vt:lpstr>Bilan carbone simplifié Impacts concrets sur le territoire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énergie et climat communal PECC</dc:title>
  <dc:creator>Tarabori Gisèle</dc:creator>
  <cp:lastModifiedBy>Gaudard Alain</cp:lastModifiedBy>
  <cp:revision>26</cp:revision>
  <dcterms:created xsi:type="dcterms:W3CDTF">2022-10-03T07:56:46Z</dcterms:created>
  <dcterms:modified xsi:type="dcterms:W3CDTF">2022-10-03T14:45:11Z</dcterms:modified>
</cp:coreProperties>
</file>