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320" r:id="rId6"/>
    <p:sldId id="321" r:id="rId7"/>
    <p:sldId id="323" r:id="rId8"/>
    <p:sldId id="324" r:id="rId9"/>
    <p:sldId id="325" r:id="rId10"/>
    <p:sldId id="326" r:id="rId11"/>
    <p:sldId id="327" r:id="rId12"/>
    <p:sldId id="328" r:id="rId13"/>
    <p:sldId id="329" r:id="rId14"/>
    <p:sldId id="305" r:id="rId15"/>
    <p:sldId id="330" r:id="rId16"/>
    <p:sldId id="332" r:id="rId17"/>
    <p:sldId id="309" r:id="rId18"/>
    <p:sldId id="310" r:id="rId19"/>
    <p:sldId id="311" r:id="rId20"/>
    <p:sldId id="315" r:id="rId21"/>
    <p:sldId id="313" r:id="rId2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9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B72979-2DCE-6A0E-3590-5982228EBCF9}" v="4" dt="2024-12-02T07:09:53.12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105" d="100"/>
          <a:sy n="105" d="100"/>
        </p:scale>
        <p:origin x="22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7F1FB5E-BA1C-42AC-9770-9F0B0C8E4793}" type="datetimeFigureOut">
              <a:rPr lang="fr-CH" smtClean="0"/>
              <a:t>10.12.2024</a:t>
            </a:fld>
            <a:endParaRPr lang="fr-CH"/>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2FB2B1E-AE67-4579-885D-AB1F724E27EE}" type="slidenum">
              <a:rPr lang="fr-CH" smtClean="0"/>
              <a:t>‹N°›</a:t>
            </a:fld>
            <a:endParaRPr lang="fr-CH"/>
          </a:p>
        </p:txBody>
      </p:sp>
    </p:spTree>
    <p:extLst>
      <p:ext uri="{BB962C8B-B14F-4D97-AF65-F5344CB8AC3E}">
        <p14:creationId xmlns:p14="http://schemas.microsoft.com/office/powerpoint/2010/main" val="295268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AA9295-EDA5-4DDA-A3D1-8932F4C4772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E33A1F29-0401-4B41-BDF9-7C47E9CF14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89DD95AB-E80E-43D9-90FD-3B2E28313EA7}"/>
              </a:ext>
            </a:extLst>
          </p:cNvPr>
          <p:cNvSpPr>
            <a:spLocks noGrp="1"/>
          </p:cNvSpPr>
          <p:nvPr>
            <p:ph type="dt" sz="half" idx="10"/>
          </p:nvPr>
        </p:nvSpPr>
        <p:spPr/>
        <p:txBody>
          <a:bodyPr/>
          <a:lstStyle/>
          <a:p>
            <a:fld id="{8D855B06-C9C2-4E04-9C46-F195C96FE501}" type="datetimeFigureOut">
              <a:rPr lang="fr-CH" smtClean="0"/>
              <a:t>10.12.2024</a:t>
            </a:fld>
            <a:endParaRPr lang="fr-CH"/>
          </a:p>
        </p:txBody>
      </p:sp>
      <p:sp>
        <p:nvSpPr>
          <p:cNvPr id="5" name="Espace réservé du pied de page 4">
            <a:extLst>
              <a:ext uri="{FF2B5EF4-FFF2-40B4-BE49-F238E27FC236}">
                <a16:creationId xmlns:a16="http://schemas.microsoft.com/office/drawing/2014/main" id="{262795BE-735D-4893-B594-D1473ADA5C2C}"/>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8128FF6A-CD03-4DE4-891F-2B6CEDC78E55}"/>
              </a:ext>
            </a:extLst>
          </p:cNvPr>
          <p:cNvSpPr>
            <a:spLocks noGrp="1"/>
          </p:cNvSpPr>
          <p:nvPr>
            <p:ph type="sldNum" sz="quarter" idx="12"/>
          </p:nvPr>
        </p:nvSpPr>
        <p:spPr/>
        <p:txBody>
          <a:bodyPr/>
          <a:lstStyle/>
          <a:p>
            <a:fld id="{BB2B324F-1E06-4A61-A568-8C5E48CF0FB8}" type="slidenum">
              <a:rPr lang="fr-CH" smtClean="0"/>
              <a:t>‹N°›</a:t>
            </a:fld>
            <a:endParaRPr lang="fr-CH"/>
          </a:p>
        </p:txBody>
      </p:sp>
    </p:spTree>
    <p:extLst>
      <p:ext uri="{BB962C8B-B14F-4D97-AF65-F5344CB8AC3E}">
        <p14:creationId xmlns:p14="http://schemas.microsoft.com/office/powerpoint/2010/main" val="73654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8E93C0-34F8-4B10-BD74-2C932E93884C}"/>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EA2FAAEC-1B03-48F0-A8A1-1C8EBE963A2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E3F24E69-F8A0-4209-8724-A508734D08A3}"/>
              </a:ext>
            </a:extLst>
          </p:cNvPr>
          <p:cNvSpPr>
            <a:spLocks noGrp="1"/>
          </p:cNvSpPr>
          <p:nvPr>
            <p:ph type="dt" sz="half" idx="10"/>
          </p:nvPr>
        </p:nvSpPr>
        <p:spPr/>
        <p:txBody>
          <a:bodyPr/>
          <a:lstStyle/>
          <a:p>
            <a:fld id="{8D855B06-C9C2-4E04-9C46-F195C96FE501}" type="datetimeFigureOut">
              <a:rPr lang="fr-CH" smtClean="0"/>
              <a:t>10.12.2024</a:t>
            </a:fld>
            <a:endParaRPr lang="fr-CH"/>
          </a:p>
        </p:txBody>
      </p:sp>
      <p:sp>
        <p:nvSpPr>
          <p:cNvPr id="5" name="Espace réservé du pied de page 4">
            <a:extLst>
              <a:ext uri="{FF2B5EF4-FFF2-40B4-BE49-F238E27FC236}">
                <a16:creationId xmlns:a16="http://schemas.microsoft.com/office/drawing/2014/main" id="{69C6DE66-ADC7-4D3F-A9DF-587E0D5BF1D5}"/>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A3CA9D33-8444-4F40-A1CA-631B17C86744}"/>
              </a:ext>
            </a:extLst>
          </p:cNvPr>
          <p:cNvSpPr>
            <a:spLocks noGrp="1"/>
          </p:cNvSpPr>
          <p:nvPr>
            <p:ph type="sldNum" sz="quarter" idx="12"/>
          </p:nvPr>
        </p:nvSpPr>
        <p:spPr/>
        <p:txBody>
          <a:bodyPr/>
          <a:lstStyle/>
          <a:p>
            <a:fld id="{BB2B324F-1E06-4A61-A568-8C5E48CF0FB8}" type="slidenum">
              <a:rPr lang="fr-CH" smtClean="0"/>
              <a:t>‹N°›</a:t>
            </a:fld>
            <a:endParaRPr lang="fr-CH"/>
          </a:p>
        </p:txBody>
      </p:sp>
    </p:spTree>
    <p:extLst>
      <p:ext uri="{BB962C8B-B14F-4D97-AF65-F5344CB8AC3E}">
        <p14:creationId xmlns:p14="http://schemas.microsoft.com/office/powerpoint/2010/main" val="135103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F608C45-2E92-4AE3-A3EA-83EBC5F25C86}"/>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6646F473-4970-4D1E-95A2-DDC28FD9DF6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9B222B40-2682-4D8F-8EDD-F6C7F7342FC9}"/>
              </a:ext>
            </a:extLst>
          </p:cNvPr>
          <p:cNvSpPr>
            <a:spLocks noGrp="1"/>
          </p:cNvSpPr>
          <p:nvPr>
            <p:ph type="dt" sz="half" idx="10"/>
          </p:nvPr>
        </p:nvSpPr>
        <p:spPr/>
        <p:txBody>
          <a:bodyPr/>
          <a:lstStyle/>
          <a:p>
            <a:fld id="{8D855B06-C9C2-4E04-9C46-F195C96FE501}" type="datetimeFigureOut">
              <a:rPr lang="fr-CH" smtClean="0"/>
              <a:t>10.12.2024</a:t>
            </a:fld>
            <a:endParaRPr lang="fr-CH"/>
          </a:p>
        </p:txBody>
      </p:sp>
      <p:sp>
        <p:nvSpPr>
          <p:cNvPr id="5" name="Espace réservé du pied de page 4">
            <a:extLst>
              <a:ext uri="{FF2B5EF4-FFF2-40B4-BE49-F238E27FC236}">
                <a16:creationId xmlns:a16="http://schemas.microsoft.com/office/drawing/2014/main" id="{C4683CC1-4E5A-465B-B8FA-DD4219A874C5}"/>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D1C1E6A0-FE86-4847-B3FB-1819A5EFF82F}"/>
              </a:ext>
            </a:extLst>
          </p:cNvPr>
          <p:cNvSpPr>
            <a:spLocks noGrp="1"/>
          </p:cNvSpPr>
          <p:nvPr>
            <p:ph type="sldNum" sz="quarter" idx="12"/>
          </p:nvPr>
        </p:nvSpPr>
        <p:spPr/>
        <p:txBody>
          <a:bodyPr/>
          <a:lstStyle/>
          <a:p>
            <a:fld id="{BB2B324F-1E06-4A61-A568-8C5E48CF0FB8}" type="slidenum">
              <a:rPr lang="fr-CH" smtClean="0"/>
              <a:t>‹N°›</a:t>
            </a:fld>
            <a:endParaRPr lang="fr-CH"/>
          </a:p>
        </p:txBody>
      </p:sp>
    </p:spTree>
    <p:extLst>
      <p:ext uri="{BB962C8B-B14F-4D97-AF65-F5344CB8AC3E}">
        <p14:creationId xmlns:p14="http://schemas.microsoft.com/office/powerpoint/2010/main" val="387684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889AA0-EC7A-48E5-9073-EAF517E090C4}"/>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B44DE2EC-41FE-4D20-9BF0-B1BD8CC2505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D81B9550-D447-4C13-84F9-9D8E35E793B6}"/>
              </a:ext>
            </a:extLst>
          </p:cNvPr>
          <p:cNvSpPr>
            <a:spLocks noGrp="1"/>
          </p:cNvSpPr>
          <p:nvPr>
            <p:ph type="dt" sz="half" idx="10"/>
          </p:nvPr>
        </p:nvSpPr>
        <p:spPr/>
        <p:txBody>
          <a:bodyPr/>
          <a:lstStyle/>
          <a:p>
            <a:fld id="{8D855B06-C9C2-4E04-9C46-F195C96FE501}" type="datetimeFigureOut">
              <a:rPr lang="fr-CH" smtClean="0"/>
              <a:t>10.12.2024</a:t>
            </a:fld>
            <a:endParaRPr lang="fr-CH"/>
          </a:p>
        </p:txBody>
      </p:sp>
      <p:sp>
        <p:nvSpPr>
          <p:cNvPr id="5" name="Espace réservé du pied de page 4">
            <a:extLst>
              <a:ext uri="{FF2B5EF4-FFF2-40B4-BE49-F238E27FC236}">
                <a16:creationId xmlns:a16="http://schemas.microsoft.com/office/drawing/2014/main" id="{1A0544AC-7A6C-43CE-9E36-93B3A9625A4A}"/>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9AFD092A-EFD2-4DAF-931C-F24C1694441A}"/>
              </a:ext>
            </a:extLst>
          </p:cNvPr>
          <p:cNvSpPr>
            <a:spLocks noGrp="1"/>
          </p:cNvSpPr>
          <p:nvPr>
            <p:ph type="sldNum" sz="quarter" idx="12"/>
          </p:nvPr>
        </p:nvSpPr>
        <p:spPr/>
        <p:txBody>
          <a:bodyPr/>
          <a:lstStyle/>
          <a:p>
            <a:fld id="{BB2B324F-1E06-4A61-A568-8C5E48CF0FB8}" type="slidenum">
              <a:rPr lang="fr-CH" smtClean="0"/>
              <a:t>‹N°›</a:t>
            </a:fld>
            <a:endParaRPr lang="fr-CH"/>
          </a:p>
        </p:txBody>
      </p:sp>
    </p:spTree>
    <p:extLst>
      <p:ext uri="{BB962C8B-B14F-4D97-AF65-F5344CB8AC3E}">
        <p14:creationId xmlns:p14="http://schemas.microsoft.com/office/powerpoint/2010/main" val="123673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0F002B-7E9D-483C-B694-0D8CED6151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92ED1201-C856-4C17-8ABC-07895ADD6A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8E016E3-E779-44A4-8879-A5CF4687BBCD}"/>
              </a:ext>
            </a:extLst>
          </p:cNvPr>
          <p:cNvSpPr>
            <a:spLocks noGrp="1"/>
          </p:cNvSpPr>
          <p:nvPr>
            <p:ph type="dt" sz="half" idx="10"/>
          </p:nvPr>
        </p:nvSpPr>
        <p:spPr/>
        <p:txBody>
          <a:bodyPr/>
          <a:lstStyle/>
          <a:p>
            <a:fld id="{8D855B06-C9C2-4E04-9C46-F195C96FE501}" type="datetimeFigureOut">
              <a:rPr lang="fr-CH" smtClean="0"/>
              <a:t>10.12.2024</a:t>
            </a:fld>
            <a:endParaRPr lang="fr-CH"/>
          </a:p>
        </p:txBody>
      </p:sp>
      <p:sp>
        <p:nvSpPr>
          <p:cNvPr id="5" name="Espace réservé du pied de page 4">
            <a:extLst>
              <a:ext uri="{FF2B5EF4-FFF2-40B4-BE49-F238E27FC236}">
                <a16:creationId xmlns:a16="http://schemas.microsoft.com/office/drawing/2014/main" id="{8952F159-109A-4881-9C56-65C007F6222D}"/>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8EBC22F8-F0B7-4EFF-8C7D-4423E8D962D9}"/>
              </a:ext>
            </a:extLst>
          </p:cNvPr>
          <p:cNvSpPr>
            <a:spLocks noGrp="1"/>
          </p:cNvSpPr>
          <p:nvPr>
            <p:ph type="sldNum" sz="quarter" idx="12"/>
          </p:nvPr>
        </p:nvSpPr>
        <p:spPr/>
        <p:txBody>
          <a:bodyPr/>
          <a:lstStyle/>
          <a:p>
            <a:fld id="{BB2B324F-1E06-4A61-A568-8C5E48CF0FB8}" type="slidenum">
              <a:rPr lang="fr-CH" smtClean="0"/>
              <a:t>‹N°›</a:t>
            </a:fld>
            <a:endParaRPr lang="fr-CH"/>
          </a:p>
        </p:txBody>
      </p:sp>
    </p:spTree>
    <p:extLst>
      <p:ext uri="{BB962C8B-B14F-4D97-AF65-F5344CB8AC3E}">
        <p14:creationId xmlns:p14="http://schemas.microsoft.com/office/powerpoint/2010/main" val="208723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732ED4-4698-4E0C-97A9-4924756795F0}"/>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8D1CE112-3E5B-4670-9F2B-7355DF9FA92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E7872F88-C2F2-4A26-9678-09ED8620D66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4F55A847-2E8D-4F0D-A522-3D6755EFC1F4}"/>
              </a:ext>
            </a:extLst>
          </p:cNvPr>
          <p:cNvSpPr>
            <a:spLocks noGrp="1"/>
          </p:cNvSpPr>
          <p:nvPr>
            <p:ph type="dt" sz="half" idx="10"/>
          </p:nvPr>
        </p:nvSpPr>
        <p:spPr/>
        <p:txBody>
          <a:bodyPr/>
          <a:lstStyle/>
          <a:p>
            <a:fld id="{8D855B06-C9C2-4E04-9C46-F195C96FE501}" type="datetimeFigureOut">
              <a:rPr lang="fr-CH" smtClean="0"/>
              <a:t>10.12.2024</a:t>
            </a:fld>
            <a:endParaRPr lang="fr-CH"/>
          </a:p>
        </p:txBody>
      </p:sp>
      <p:sp>
        <p:nvSpPr>
          <p:cNvPr id="6" name="Espace réservé du pied de page 5">
            <a:extLst>
              <a:ext uri="{FF2B5EF4-FFF2-40B4-BE49-F238E27FC236}">
                <a16:creationId xmlns:a16="http://schemas.microsoft.com/office/drawing/2014/main" id="{058F8E36-D5B6-4E2E-AF75-E253B42C74F2}"/>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BA1A6C10-DFBD-418B-AF69-EB78003DC06C}"/>
              </a:ext>
            </a:extLst>
          </p:cNvPr>
          <p:cNvSpPr>
            <a:spLocks noGrp="1"/>
          </p:cNvSpPr>
          <p:nvPr>
            <p:ph type="sldNum" sz="quarter" idx="12"/>
          </p:nvPr>
        </p:nvSpPr>
        <p:spPr/>
        <p:txBody>
          <a:bodyPr/>
          <a:lstStyle/>
          <a:p>
            <a:fld id="{BB2B324F-1E06-4A61-A568-8C5E48CF0FB8}" type="slidenum">
              <a:rPr lang="fr-CH" smtClean="0"/>
              <a:t>‹N°›</a:t>
            </a:fld>
            <a:endParaRPr lang="fr-CH"/>
          </a:p>
        </p:txBody>
      </p:sp>
    </p:spTree>
    <p:extLst>
      <p:ext uri="{BB962C8B-B14F-4D97-AF65-F5344CB8AC3E}">
        <p14:creationId xmlns:p14="http://schemas.microsoft.com/office/powerpoint/2010/main" val="339369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744384-C218-4D72-A1E7-0B74417FE676}"/>
              </a:ext>
            </a:extLst>
          </p:cNvPr>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5F420D33-6269-4822-948D-8412E040B7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30A64D9-2F94-4C0F-9778-0036AAC043C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DF2F584B-124A-4636-9E09-67FB3CE64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38E0EE2-F995-4E4F-8906-B6FFA03F4D6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E5028C1A-3C38-4A9C-8EE6-2011FD061BCD}"/>
              </a:ext>
            </a:extLst>
          </p:cNvPr>
          <p:cNvSpPr>
            <a:spLocks noGrp="1"/>
          </p:cNvSpPr>
          <p:nvPr>
            <p:ph type="dt" sz="half" idx="10"/>
          </p:nvPr>
        </p:nvSpPr>
        <p:spPr/>
        <p:txBody>
          <a:bodyPr/>
          <a:lstStyle/>
          <a:p>
            <a:fld id="{8D855B06-C9C2-4E04-9C46-F195C96FE501}" type="datetimeFigureOut">
              <a:rPr lang="fr-CH" smtClean="0"/>
              <a:t>10.12.2024</a:t>
            </a:fld>
            <a:endParaRPr lang="fr-CH"/>
          </a:p>
        </p:txBody>
      </p:sp>
      <p:sp>
        <p:nvSpPr>
          <p:cNvPr id="8" name="Espace réservé du pied de page 7">
            <a:extLst>
              <a:ext uri="{FF2B5EF4-FFF2-40B4-BE49-F238E27FC236}">
                <a16:creationId xmlns:a16="http://schemas.microsoft.com/office/drawing/2014/main" id="{1C671C47-4A8B-4CA2-B475-0754105E8B4E}"/>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73E9BD74-758C-4908-84D8-BBD19A3131F3}"/>
              </a:ext>
            </a:extLst>
          </p:cNvPr>
          <p:cNvSpPr>
            <a:spLocks noGrp="1"/>
          </p:cNvSpPr>
          <p:nvPr>
            <p:ph type="sldNum" sz="quarter" idx="12"/>
          </p:nvPr>
        </p:nvSpPr>
        <p:spPr/>
        <p:txBody>
          <a:bodyPr/>
          <a:lstStyle/>
          <a:p>
            <a:fld id="{BB2B324F-1E06-4A61-A568-8C5E48CF0FB8}" type="slidenum">
              <a:rPr lang="fr-CH" smtClean="0"/>
              <a:t>‹N°›</a:t>
            </a:fld>
            <a:endParaRPr lang="fr-CH"/>
          </a:p>
        </p:txBody>
      </p:sp>
    </p:spTree>
    <p:extLst>
      <p:ext uri="{BB962C8B-B14F-4D97-AF65-F5344CB8AC3E}">
        <p14:creationId xmlns:p14="http://schemas.microsoft.com/office/powerpoint/2010/main" val="418503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C693B-1AA4-48B6-8691-CD7DC4294094}"/>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48DA03F9-2710-491D-9B8E-EF1C29EDAE64}"/>
              </a:ext>
            </a:extLst>
          </p:cNvPr>
          <p:cNvSpPr>
            <a:spLocks noGrp="1"/>
          </p:cNvSpPr>
          <p:nvPr>
            <p:ph type="dt" sz="half" idx="10"/>
          </p:nvPr>
        </p:nvSpPr>
        <p:spPr/>
        <p:txBody>
          <a:bodyPr/>
          <a:lstStyle/>
          <a:p>
            <a:fld id="{8D855B06-C9C2-4E04-9C46-F195C96FE501}" type="datetimeFigureOut">
              <a:rPr lang="fr-CH" smtClean="0"/>
              <a:t>10.12.2024</a:t>
            </a:fld>
            <a:endParaRPr lang="fr-CH"/>
          </a:p>
        </p:txBody>
      </p:sp>
      <p:sp>
        <p:nvSpPr>
          <p:cNvPr id="4" name="Espace réservé du pied de page 3">
            <a:extLst>
              <a:ext uri="{FF2B5EF4-FFF2-40B4-BE49-F238E27FC236}">
                <a16:creationId xmlns:a16="http://schemas.microsoft.com/office/drawing/2014/main" id="{117D9B7E-8E65-472D-8422-DD09D4E49619}"/>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FE390670-4AAA-466D-84DC-9843FAF02568}"/>
              </a:ext>
            </a:extLst>
          </p:cNvPr>
          <p:cNvSpPr>
            <a:spLocks noGrp="1"/>
          </p:cNvSpPr>
          <p:nvPr>
            <p:ph type="sldNum" sz="quarter" idx="12"/>
          </p:nvPr>
        </p:nvSpPr>
        <p:spPr/>
        <p:txBody>
          <a:bodyPr/>
          <a:lstStyle/>
          <a:p>
            <a:fld id="{BB2B324F-1E06-4A61-A568-8C5E48CF0FB8}" type="slidenum">
              <a:rPr lang="fr-CH" smtClean="0"/>
              <a:t>‹N°›</a:t>
            </a:fld>
            <a:endParaRPr lang="fr-CH"/>
          </a:p>
        </p:txBody>
      </p:sp>
    </p:spTree>
    <p:extLst>
      <p:ext uri="{BB962C8B-B14F-4D97-AF65-F5344CB8AC3E}">
        <p14:creationId xmlns:p14="http://schemas.microsoft.com/office/powerpoint/2010/main" val="273992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B994A88-6054-428C-8895-4447A940B2E2}"/>
              </a:ext>
            </a:extLst>
          </p:cNvPr>
          <p:cNvSpPr>
            <a:spLocks noGrp="1"/>
          </p:cNvSpPr>
          <p:nvPr>
            <p:ph type="dt" sz="half" idx="10"/>
          </p:nvPr>
        </p:nvSpPr>
        <p:spPr/>
        <p:txBody>
          <a:bodyPr/>
          <a:lstStyle/>
          <a:p>
            <a:fld id="{8D855B06-C9C2-4E04-9C46-F195C96FE501}" type="datetimeFigureOut">
              <a:rPr lang="fr-CH" smtClean="0"/>
              <a:t>10.12.2024</a:t>
            </a:fld>
            <a:endParaRPr lang="fr-CH"/>
          </a:p>
        </p:txBody>
      </p:sp>
      <p:sp>
        <p:nvSpPr>
          <p:cNvPr id="3" name="Espace réservé du pied de page 2">
            <a:extLst>
              <a:ext uri="{FF2B5EF4-FFF2-40B4-BE49-F238E27FC236}">
                <a16:creationId xmlns:a16="http://schemas.microsoft.com/office/drawing/2014/main" id="{B4D7C351-E31C-4962-AB25-2FD97B2B48F4}"/>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7833A04B-D30A-4EB0-877D-7BBAE7FDC625}"/>
              </a:ext>
            </a:extLst>
          </p:cNvPr>
          <p:cNvSpPr>
            <a:spLocks noGrp="1"/>
          </p:cNvSpPr>
          <p:nvPr>
            <p:ph type="sldNum" sz="quarter" idx="12"/>
          </p:nvPr>
        </p:nvSpPr>
        <p:spPr/>
        <p:txBody>
          <a:bodyPr/>
          <a:lstStyle/>
          <a:p>
            <a:fld id="{BB2B324F-1E06-4A61-A568-8C5E48CF0FB8}" type="slidenum">
              <a:rPr lang="fr-CH" smtClean="0"/>
              <a:t>‹N°›</a:t>
            </a:fld>
            <a:endParaRPr lang="fr-CH"/>
          </a:p>
        </p:txBody>
      </p:sp>
    </p:spTree>
    <p:extLst>
      <p:ext uri="{BB962C8B-B14F-4D97-AF65-F5344CB8AC3E}">
        <p14:creationId xmlns:p14="http://schemas.microsoft.com/office/powerpoint/2010/main" val="11833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2B36E2-57AE-4A13-8B59-5613EFC0512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D2E1014A-5695-4B80-94FC-2A5DB8611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0C641AD5-A09E-484F-97C8-1CAE46FF1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3077099-26DD-457C-A5B7-8BC2A4EC5EC8}"/>
              </a:ext>
            </a:extLst>
          </p:cNvPr>
          <p:cNvSpPr>
            <a:spLocks noGrp="1"/>
          </p:cNvSpPr>
          <p:nvPr>
            <p:ph type="dt" sz="half" idx="10"/>
          </p:nvPr>
        </p:nvSpPr>
        <p:spPr/>
        <p:txBody>
          <a:bodyPr/>
          <a:lstStyle/>
          <a:p>
            <a:fld id="{8D855B06-C9C2-4E04-9C46-F195C96FE501}" type="datetimeFigureOut">
              <a:rPr lang="fr-CH" smtClean="0"/>
              <a:t>10.12.2024</a:t>
            </a:fld>
            <a:endParaRPr lang="fr-CH"/>
          </a:p>
        </p:txBody>
      </p:sp>
      <p:sp>
        <p:nvSpPr>
          <p:cNvPr id="6" name="Espace réservé du pied de page 5">
            <a:extLst>
              <a:ext uri="{FF2B5EF4-FFF2-40B4-BE49-F238E27FC236}">
                <a16:creationId xmlns:a16="http://schemas.microsoft.com/office/drawing/2014/main" id="{85CA8800-7608-4417-9842-FF4CAC04E262}"/>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CD11E0F8-77D5-44EB-9D59-3710C212734B}"/>
              </a:ext>
            </a:extLst>
          </p:cNvPr>
          <p:cNvSpPr>
            <a:spLocks noGrp="1"/>
          </p:cNvSpPr>
          <p:nvPr>
            <p:ph type="sldNum" sz="quarter" idx="12"/>
          </p:nvPr>
        </p:nvSpPr>
        <p:spPr/>
        <p:txBody>
          <a:bodyPr/>
          <a:lstStyle/>
          <a:p>
            <a:fld id="{BB2B324F-1E06-4A61-A568-8C5E48CF0FB8}" type="slidenum">
              <a:rPr lang="fr-CH" smtClean="0"/>
              <a:t>‹N°›</a:t>
            </a:fld>
            <a:endParaRPr lang="fr-CH"/>
          </a:p>
        </p:txBody>
      </p:sp>
    </p:spTree>
    <p:extLst>
      <p:ext uri="{BB962C8B-B14F-4D97-AF65-F5344CB8AC3E}">
        <p14:creationId xmlns:p14="http://schemas.microsoft.com/office/powerpoint/2010/main" val="261956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164C7-7FFC-452E-9C0E-5738E755B0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940A8306-CA46-45DC-A9EA-444DD0BEA2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BBFF0CC1-4038-4BA8-8322-FCA626AB0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A6F239C-7655-4E6D-80CF-BB3DE6A403C7}"/>
              </a:ext>
            </a:extLst>
          </p:cNvPr>
          <p:cNvSpPr>
            <a:spLocks noGrp="1"/>
          </p:cNvSpPr>
          <p:nvPr>
            <p:ph type="dt" sz="half" idx="10"/>
          </p:nvPr>
        </p:nvSpPr>
        <p:spPr/>
        <p:txBody>
          <a:bodyPr/>
          <a:lstStyle/>
          <a:p>
            <a:fld id="{8D855B06-C9C2-4E04-9C46-F195C96FE501}" type="datetimeFigureOut">
              <a:rPr lang="fr-CH" smtClean="0"/>
              <a:t>10.12.2024</a:t>
            </a:fld>
            <a:endParaRPr lang="fr-CH"/>
          </a:p>
        </p:txBody>
      </p:sp>
      <p:sp>
        <p:nvSpPr>
          <p:cNvPr id="6" name="Espace réservé du pied de page 5">
            <a:extLst>
              <a:ext uri="{FF2B5EF4-FFF2-40B4-BE49-F238E27FC236}">
                <a16:creationId xmlns:a16="http://schemas.microsoft.com/office/drawing/2014/main" id="{4755E6D3-0DF2-41F1-BA7F-04355ED39211}"/>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F0F0BA06-A886-4FAF-89FE-A111BD8CF56F}"/>
              </a:ext>
            </a:extLst>
          </p:cNvPr>
          <p:cNvSpPr>
            <a:spLocks noGrp="1"/>
          </p:cNvSpPr>
          <p:nvPr>
            <p:ph type="sldNum" sz="quarter" idx="12"/>
          </p:nvPr>
        </p:nvSpPr>
        <p:spPr/>
        <p:txBody>
          <a:bodyPr/>
          <a:lstStyle/>
          <a:p>
            <a:fld id="{BB2B324F-1E06-4A61-A568-8C5E48CF0FB8}" type="slidenum">
              <a:rPr lang="fr-CH" smtClean="0"/>
              <a:t>‹N°›</a:t>
            </a:fld>
            <a:endParaRPr lang="fr-CH"/>
          </a:p>
        </p:txBody>
      </p:sp>
    </p:spTree>
    <p:extLst>
      <p:ext uri="{BB962C8B-B14F-4D97-AF65-F5344CB8AC3E}">
        <p14:creationId xmlns:p14="http://schemas.microsoft.com/office/powerpoint/2010/main" val="101834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76DB1C3-0927-4F0E-8400-9E87B1E8F9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B0B06563-95DC-4A3A-A366-880BD47CFF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457CAD1F-1F24-4EDE-A390-8836BE7A2F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55B06-C9C2-4E04-9C46-F195C96FE501}" type="datetimeFigureOut">
              <a:rPr lang="fr-CH" smtClean="0"/>
              <a:t>10.12.2024</a:t>
            </a:fld>
            <a:endParaRPr lang="fr-CH"/>
          </a:p>
        </p:txBody>
      </p:sp>
      <p:sp>
        <p:nvSpPr>
          <p:cNvPr id="5" name="Espace réservé du pied de page 4">
            <a:extLst>
              <a:ext uri="{FF2B5EF4-FFF2-40B4-BE49-F238E27FC236}">
                <a16:creationId xmlns:a16="http://schemas.microsoft.com/office/drawing/2014/main" id="{B3FB26D8-E70C-4B5C-B2C4-BA1B0ACF61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6AB9F5C7-B0C2-4BCD-8CC0-3FDBC1EE6C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B324F-1E06-4A61-A568-8C5E48CF0FB8}" type="slidenum">
              <a:rPr lang="fr-CH" smtClean="0"/>
              <a:t>‹N°›</a:t>
            </a:fld>
            <a:endParaRPr lang="fr-CH"/>
          </a:p>
        </p:txBody>
      </p:sp>
    </p:spTree>
    <p:extLst>
      <p:ext uri="{BB962C8B-B14F-4D97-AF65-F5344CB8AC3E}">
        <p14:creationId xmlns:p14="http://schemas.microsoft.com/office/powerpoint/2010/main" val="559602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3F2F7-054B-4B2B-9278-932C37E2A691}"/>
              </a:ext>
            </a:extLst>
          </p:cNvPr>
          <p:cNvSpPr>
            <a:spLocks noGrp="1"/>
          </p:cNvSpPr>
          <p:nvPr>
            <p:ph type="ctrTitle"/>
          </p:nvPr>
        </p:nvSpPr>
        <p:spPr>
          <a:xfrm>
            <a:off x="1437736" y="2698539"/>
            <a:ext cx="9144000" cy="1946308"/>
          </a:xfrm>
        </p:spPr>
        <p:txBody>
          <a:bodyPr>
            <a:normAutofit fontScale="90000"/>
          </a:bodyPr>
          <a:lstStyle/>
          <a:p>
            <a:r>
              <a:rPr lang="fr-CH" dirty="0"/>
              <a:t>ASAICE</a:t>
            </a:r>
            <a:br>
              <a:rPr lang="fr-CH" dirty="0"/>
            </a:br>
            <a:r>
              <a:rPr lang="fr-CH" dirty="0"/>
              <a:t>Développement du réseau d’accueil 2025/2030</a:t>
            </a:r>
          </a:p>
        </p:txBody>
      </p:sp>
      <p:sp>
        <p:nvSpPr>
          <p:cNvPr id="3" name="Sous-titre 2">
            <a:extLst>
              <a:ext uri="{FF2B5EF4-FFF2-40B4-BE49-F238E27FC236}">
                <a16:creationId xmlns:a16="http://schemas.microsoft.com/office/drawing/2014/main" id="{94DF4920-62FC-4ED8-9BB0-7A749172337D}"/>
              </a:ext>
            </a:extLst>
          </p:cNvPr>
          <p:cNvSpPr>
            <a:spLocks noGrp="1"/>
          </p:cNvSpPr>
          <p:nvPr>
            <p:ph type="subTitle" idx="1"/>
          </p:nvPr>
        </p:nvSpPr>
        <p:spPr>
          <a:xfrm>
            <a:off x="1524000" y="3995350"/>
            <a:ext cx="9144000" cy="1298995"/>
          </a:xfrm>
        </p:spPr>
        <p:txBody>
          <a:bodyPr>
            <a:normAutofit/>
          </a:bodyPr>
          <a:lstStyle/>
          <a:p>
            <a:endParaRPr lang="fr-CH" dirty="0"/>
          </a:p>
          <a:p>
            <a:endParaRPr lang="fr-CH" dirty="0"/>
          </a:p>
        </p:txBody>
      </p:sp>
      <p:sp>
        <p:nvSpPr>
          <p:cNvPr id="7" name="Rectangle 4">
            <a:extLst>
              <a:ext uri="{FF2B5EF4-FFF2-40B4-BE49-F238E27FC236}">
                <a16:creationId xmlns:a16="http://schemas.microsoft.com/office/drawing/2014/main" id="{BB702129-781E-4CAD-A91E-99D2209891A0}"/>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a:extLst>
              <a:ext uri="{FF2B5EF4-FFF2-40B4-BE49-F238E27FC236}">
                <a16:creationId xmlns:a16="http://schemas.microsoft.com/office/drawing/2014/main" id="{D32C2DD1-7C5A-4790-B46D-23C1EC41DE8F}"/>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5" name="Image 4">
            <a:extLst>
              <a:ext uri="{FF2B5EF4-FFF2-40B4-BE49-F238E27FC236}">
                <a16:creationId xmlns:a16="http://schemas.microsoft.com/office/drawing/2014/main" id="{E7B29D41-9C97-8845-3C02-DB5384805663}"/>
              </a:ext>
            </a:extLst>
          </p:cNvPr>
          <p:cNvPicPr>
            <a:picLocks noChangeAspect="1"/>
          </p:cNvPicPr>
          <p:nvPr/>
        </p:nvPicPr>
        <p:blipFill>
          <a:blip r:embed="rId2"/>
          <a:stretch>
            <a:fillRect/>
          </a:stretch>
        </p:blipFill>
        <p:spPr>
          <a:xfrm>
            <a:off x="332477" y="296262"/>
            <a:ext cx="5714333" cy="1506648"/>
          </a:xfrm>
          <a:prstGeom prst="rect">
            <a:avLst/>
          </a:prstGeom>
        </p:spPr>
      </p:pic>
    </p:spTree>
    <p:extLst>
      <p:ext uri="{BB962C8B-B14F-4D97-AF65-F5344CB8AC3E}">
        <p14:creationId xmlns:p14="http://schemas.microsoft.com/office/powerpoint/2010/main" val="91580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0DCA5-84CF-8E06-CAD1-F076D6FB150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E61F9CE-09F5-5BA8-7487-67A5F4DC4B1F}"/>
              </a:ext>
            </a:extLst>
          </p:cNvPr>
          <p:cNvSpPr>
            <a:spLocks noGrp="1"/>
          </p:cNvSpPr>
          <p:nvPr>
            <p:ph type="ctrTitle"/>
          </p:nvPr>
        </p:nvSpPr>
        <p:spPr>
          <a:xfrm>
            <a:off x="1437736" y="2907284"/>
            <a:ext cx="9144000" cy="2595806"/>
          </a:xfrm>
        </p:spPr>
        <p:txBody>
          <a:bodyPr>
            <a:normAutofit/>
          </a:bodyPr>
          <a:lstStyle/>
          <a:p>
            <a:br>
              <a:rPr lang="fr-CH" dirty="0"/>
            </a:br>
            <a:endParaRPr lang="fr-CH" dirty="0"/>
          </a:p>
        </p:txBody>
      </p:sp>
      <p:sp>
        <p:nvSpPr>
          <p:cNvPr id="3" name="Sous-titre 2">
            <a:extLst>
              <a:ext uri="{FF2B5EF4-FFF2-40B4-BE49-F238E27FC236}">
                <a16:creationId xmlns:a16="http://schemas.microsoft.com/office/drawing/2014/main" id="{D5AA40AD-3830-21B2-95DC-4DCAC871B008}"/>
              </a:ext>
            </a:extLst>
          </p:cNvPr>
          <p:cNvSpPr>
            <a:spLocks noGrp="1"/>
          </p:cNvSpPr>
          <p:nvPr>
            <p:ph type="subTitle" idx="1"/>
          </p:nvPr>
        </p:nvSpPr>
        <p:spPr>
          <a:xfrm>
            <a:off x="1524000" y="3995350"/>
            <a:ext cx="9144000" cy="1298995"/>
          </a:xfrm>
        </p:spPr>
        <p:txBody>
          <a:bodyPr>
            <a:normAutofit/>
          </a:bodyPr>
          <a:lstStyle/>
          <a:p>
            <a:endParaRPr lang="fr-CH" dirty="0"/>
          </a:p>
          <a:p>
            <a:endParaRPr lang="fr-CH" dirty="0"/>
          </a:p>
          <a:p>
            <a:endParaRPr lang="fr-CH" dirty="0"/>
          </a:p>
          <a:p>
            <a:endParaRPr lang="fr-CH" dirty="0"/>
          </a:p>
        </p:txBody>
      </p:sp>
      <p:sp>
        <p:nvSpPr>
          <p:cNvPr id="7" name="Rectangle 4">
            <a:extLst>
              <a:ext uri="{FF2B5EF4-FFF2-40B4-BE49-F238E27FC236}">
                <a16:creationId xmlns:a16="http://schemas.microsoft.com/office/drawing/2014/main" id="{8E540171-FA5D-8AA1-1ED5-F0C953DA067E}"/>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a:extLst>
              <a:ext uri="{FF2B5EF4-FFF2-40B4-BE49-F238E27FC236}">
                <a16:creationId xmlns:a16="http://schemas.microsoft.com/office/drawing/2014/main" id="{77D7A5CF-08A9-027F-64A6-713038C70AAB}"/>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6" name="Image 5">
            <a:extLst>
              <a:ext uri="{FF2B5EF4-FFF2-40B4-BE49-F238E27FC236}">
                <a16:creationId xmlns:a16="http://schemas.microsoft.com/office/drawing/2014/main" id="{7EB37C15-397B-D169-5726-25E25BF65A39}"/>
              </a:ext>
            </a:extLst>
          </p:cNvPr>
          <p:cNvPicPr>
            <a:picLocks noChangeAspect="1"/>
          </p:cNvPicPr>
          <p:nvPr/>
        </p:nvPicPr>
        <p:blipFill>
          <a:blip r:embed="rId2"/>
          <a:srcRect l="3255" t="14466" r="17429" b="7044"/>
          <a:stretch/>
        </p:blipFill>
        <p:spPr>
          <a:xfrm>
            <a:off x="396814" y="185326"/>
            <a:ext cx="11455880" cy="6376867"/>
          </a:xfrm>
          <a:prstGeom prst="rect">
            <a:avLst/>
          </a:prstGeom>
        </p:spPr>
      </p:pic>
    </p:spTree>
    <p:extLst>
      <p:ext uri="{BB962C8B-B14F-4D97-AF65-F5344CB8AC3E}">
        <p14:creationId xmlns:p14="http://schemas.microsoft.com/office/powerpoint/2010/main" val="37622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3F2F7-054B-4B2B-9278-932C37E2A691}"/>
              </a:ext>
            </a:extLst>
          </p:cNvPr>
          <p:cNvSpPr>
            <a:spLocks noGrp="1"/>
          </p:cNvSpPr>
          <p:nvPr>
            <p:ph type="ctrTitle"/>
          </p:nvPr>
        </p:nvSpPr>
        <p:spPr>
          <a:xfrm flipH="1" flipV="1">
            <a:off x="4349363" y="3641940"/>
            <a:ext cx="662583" cy="45719"/>
          </a:xfrm>
        </p:spPr>
        <p:txBody>
          <a:bodyPr>
            <a:normAutofit fontScale="90000"/>
          </a:bodyPr>
          <a:lstStyle/>
          <a:p>
            <a:pPr algn="l"/>
            <a:endParaRPr lang="fr-CH" sz="2400" b="1" dirty="0"/>
          </a:p>
        </p:txBody>
      </p:sp>
      <p:sp>
        <p:nvSpPr>
          <p:cNvPr id="3" name="Sous-titre 2">
            <a:extLst>
              <a:ext uri="{FF2B5EF4-FFF2-40B4-BE49-F238E27FC236}">
                <a16:creationId xmlns:a16="http://schemas.microsoft.com/office/drawing/2014/main" id="{94DF4920-62FC-4ED8-9BB0-7A749172337D}"/>
              </a:ext>
            </a:extLst>
          </p:cNvPr>
          <p:cNvSpPr>
            <a:spLocks noGrp="1"/>
          </p:cNvSpPr>
          <p:nvPr>
            <p:ph type="subTitle" idx="1"/>
          </p:nvPr>
        </p:nvSpPr>
        <p:spPr>
          <a:xfrm>
            <a:off x="1524000" y="3995350"/>
            <a:ext cx="9144000" cy="1298995"/>
          </a:xfrm>
        </p:spPr>
        <p:txBody>
          <a:bodyPr>
            <a:normAutofit/>
          </a:bodyPr>
          <a:lstStyle/>
          <a:p>
            <a:r>
              <a:rPr lang="fr-CH" dirty="0"/>
              <a:t>.</a:t>
            </a:r>
          </a:p>
          <a:p>
            <a:endParaRPr lang="fr-CH" dirty="0"/>
          </a:p>
        </p:txBody>
      </p:sp>
      <p:sp>
        <p:nvSpPr>
          <p:cNvPr id="7" name="Rectangle 4">
            <a:extLst>
              <a:ext uri="{FF2B5EF4-FFF2-40B4-BE49-F238E27FC236}">
                <a16:creationId xmlns:a16="http://schemas.microsoft.com/office/drawing/2014/main" id="{BB702129-781E-4CAD-A91E-99D2209891A0}"/>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a:extLst>
              <a:ext uri="{FF2B5EF4-FFF2-40B4-BE49-F238E27FC236}">
                <a16:creationId xmlns:a16="http://schemas.microsoft.com/office/drawing/2014/main" id="{D32C2DD1-7C5A-4790-B46D-23C1EC41DE8F}"/>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5" name="Image 4">
            <a:extLst>
              <a:ext uri="{FF2B5EF4-FFF2-40B4-BE49-F238E27FC236}">
                <a16:creationId xmlns:a16="http://schemas.microsoft.com/office/drawing/2014/main" id="{E7B29D41-9C97-8845-3C02-DB5384805663}"/>
              </a:ext>
            </a:extLst>
          </p:cNvPr>
          <p:cNvPicPr>
            <a:picLocks noChangeAspect="1"/>
          </p:cNvPicPr>
          <p:nvPr/>
        </p:nvPicPr>
        <p:blipFill>
          <a:blip r:embed="rId2"/>
          <a:stretch>
            <a:fillRect/>
          </a:stretch>
        </p:blipFill>
        <p:spPr>
          <a:xfrm>
            <a:off x="332477" y="296262"/>
            <a:ext cx="5714333" cy="1506648"/>
          </a:xfrm>
          <a:prstGeom prst="rect">
            <a:avLst/>
          </a:prstGeom>
        </p:spPr>
      </p:pic>
      <p:pic>
        <p:nvPicPr>
          <p:cNvPr id="6" name="Image 5">
            <a:extLst>
              <a:ext uri="{FF2B5EF4-FFF2-40B4-BE49-F238E27FC236}">
                <a16:creationId xmlns:a16="http://schemas.microsoft.com/office/drawing/2014/main" id="{3413BD53-FDA3-14D8-A7C8-19A42137429E}"/>
              </a:ext>
            </a:extLst>
          </p:cNvPr>
          <p:cNvPicPr>
            <a:picLocks noChangeAspect="1"/>
          </p:cNvPicPr>
          <p:nvPr/>
        </p:nvPicPr>
        <p:blipFill>
          <a:blip r:embed="rId3"/>
          <a:srcRect l="35377" t="19903" r="8161" b="26792"/>
          <a:stretch/>
        </p:blipFill>
        <p:spPr>
          <a:xfrm>
            <a:off x="2445513" y="1672624"/>
            <a:ext cx="8441320" cy="4482708"/>
          </a:xfrm>
          <a:prstGeom prst="rect">
            <a:avLst/>
          </a:prstGeom>
        </p:spPr>
      </p:pic>
    </p:spTree>
    <p:extLst>
      <p:ext uri="{BB962C8B-B14F-4D97-AF65-F5344CB8AC3E}">
        <p14:creationId xmlns:p14="http://schemas.microsoft.com/office/powerpoint/2010/main" val="218724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2E8E7-9EB6-915F-7FBF-FE97AD52BBB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094E9D1-B8CA-9BCB-0CF0-FCD9D9F8BC70}"/>
              </a:ext>
            </a:extLst>
          </p:cNvPr>
          <p:cNvSpPr>
            <a:spLocks noGrp="1"/>
          </p:cNvSpPr>
          <p:nvPr>
            <p:ph type="ctrTitle"/>
          </p:nvPr>
        </p:nvSpPr>
        <p:spPr>
          <a:xfrm>
            <a:off x="1315453" y="2134588"/>
            <a:ext cx="9144000" cy="3722748"/>
          </a:xfrm>
        </p:spPr>
        <p:txBody>
          <a:bodyPr>
            <a:normAutofit/>
          </a:bodyPr>
          <a:lstStyle/>
          <a:p>
            <a:pPr algn="l"/>
            <a:r>
              <a:rPr lang="fr-CH" sz="2800" b="1" u="sng" dirty="0"/>
              <a:t>Historique:</a:t>
            </a:r>
            <a:br>
              <a:rPr lang="fr-CH" sz="2400" b="1" dirty="0"/>
            </a:br>
            <a:br>
              <a:rPr lang="fr-CH" sz="2400" b="1" dirty="0"/>
            </a:br>
            <a:r>
              <a:rPr lang="fr-CH" sz="2400" b="1" dirty="0"/>
              <a:t>2014	Nouveau découpage scolaire de la plaine de l’Orbe.</a:t>
            </a:r>
            <a:br>
              <a:rPr lang="fr-CH" sz="2400" b="1" dirty="0"/>
            </a:br>
            <a:r>
              <a:rPr lang="fr-CH" sz="2400" b="1" dirty="0"/>
              <a:t>2017	Création de l’UAPE les Pies à Bavois. </a:t>
            </a:r>
            <a:br>
              <a:rPr lang="fr-CH" sz="2400" b="1" dirty="0"/>
            </a:br>
            <a:r>
              <a:rPr lang="fr-CH" sz="2400" b="1" dirty="0"/>
              <a:t>2019	Création de l’association scolaire ASAICE.</a:t>
            </a:r>
            <a:br>
              <a:rPr lang="fr-CH" sz="2400" b="1" dirty="0"/>
            </a:br>
            <a:r>
              <a:rPr lang="fr-CH" sz="2400" b="1" dirty="0"/>
              <a:t>2019	Création de l’UAPE les Corbeaux à Chavornay. </a:t>
            </a:r>
            <a:br>
              <a:rPr lang="fr-CH" sz="2400" b="1" dirty="0"/>
            </a:br>
            <a:r>
              <a:rPr lang="fr-CH" sz="2400" b="1" dirty="0"/>
              <a:t>2021	Création de l’UAPE les Grenouilles à Ependes.</a:t>
            </a:r>
            <a:br>
              <a:rPr lang="fr-CH" sz="2400" b="1" dirty="0"/>
            </a:br>
            <a:r>
              <a:rPr lang="fr-CH" sz="2400" b="1" dirty="0"/>
              <a:t>2022	Reprise de l’accueil familial de jour. </a:t>
            </a:r>
            <a:br>
              <a:rPr lang="fr-CH" sz="2400" b="1" dirty="0"/>
            </a:br>
            <a:r>
              <a:rPr lang="fr-CH" sz="2400" b="1" dirty="0"/>
              <a:t>2023	Reprise de la gestion de la garderie des Petits Poucets.</a:t>
            </a:r>
            <a:br>
              <a:rPr lang="fr-CH" sz="2400" b="1" dirty="0"/>
            </a:br>
            <a:r>
              <a:rPr lang="fr-CH" sz="2400" b="1" dirty="0"/>
              <a:t>2023	Création de l’UAPE les Tortues à Chavornay.</a:t>
            </a:r>
          </a:p>
        </p:txBody>
      </p:sp>
      <p:sp>
        <p:nvSpPr>
          <p:cNvPr id="3" name="Sous-titre 2">
            <a:extLst>
              <a:ext uri="{FF2B5EF4-FFF2-40B4-BE49-F238E27FC236}">
                <a16:creationId xmlns:a16="http://schemas.microsoft.com/office/drawing/2014/main" id="{17F2C9F2-675F-7B85-BF16-4FDE058D1D05}"/>
              </a:ext>
            </a:extLst>
          </p:cNvPr>
          <p:cNvSpPr>
            <a:spLocks noGrp="1"/>
          </p:cNvSpPr>
          <p:nvPr>
            <p:ph type="subTitle" idx="1"/>
          </p:nvPr>
        </p:nvSpPr>
        <p:spPr>
          <a:xfrm>
            <a:off x="1524000" y="3995350"/>
            <a:ext cx="9144000" cy="1298995"/>
          </a:xfrm>
        </p:spPr>
        <p:txBody>
          <a:bodyPr>
            <a:normAutofit/>
          </a:bodyPr>
          <a:lstStyle/>
          <a:p>
            <a:r>
              <a:rPr lang="fr-CH" dirty="0"/>
              <a:t>.</a:t>
            </a:r>
          </a:p>
          <a:p>
            <a:endParaRPr lang="fr-CH" dirty="0"/>
          </a:p>
        </p:txBody>
      </p:sp>
      <p:sp>
        <p:nvSpPr>
          <p:cNvPr id="7" name="Rectangle 4">
            <a:extLst>
              <a:ext uri="{FF2B5EF4-FFF2-40B4-BE49-F238E27FC236}">
                <a16:creationId xmlns:a16="http://schemas.microsoft.com/office/drawing/2014/main" id="{F07D0F15-0FA1-D3D0-99DA-C6C343186CD8}"/>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a:extLst>
              <a:ext uri="{FF2B5EF4-FFF2-40B4-BE49-F238E27FC236}">
                <a16:creationId xmlns:a16="http://schemas.microsoft.com/office/drawing/2014/main" id="{AC226AEE-EC50-BEC0-63B4-1564D9195A3E}"/>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5" name="Image 4">
            <a:extLst>
              <a:ext uri="{FF2B5EF4-FFF2-40B4-BE49-F238E27FC236}">
                <a16:creationId xmlns:a16="http://schemas.microsoft.com/office/drawing/2014/main" id="{EDCF76DD-3FE2-75D1-4ADE-FC22E4951AA0}"/>
              </a:ext>
            </a:extLst>
          </p:cNvPr>
          <p:cNvPicPr>
            <a:picLocks noChangeAspect="1"/>
          </p:cNvPicPr>
          <p:nvPr/>
        </p:nvPicPr>
        <p:blipFill>
          <a:blip r:embed="rId2"/>
          <a:stretch>
            <a:fillRect/>
          </a:stretch>
        </p:blipFill>
        <p:spPr>
          <a:xfrm>
            <a:off x="332477" y="296262"/>
            <a:ext cx="5714333" cy="1506648"/>
          </a:xfrm>
          <a:prstGeom prst="rect">
            <a:avLst/>
          </a:prstGeom>
        </p:spPr>
      </p:pic>
    </p:spTree>
    <p:extLst>
      <p:ext uri="{BB962C8B-B14F-4D97-AF65-F5344CB8AC3E}">
        <p14:creationId xmlns:p14="http://schemas.microsoft.com/office/powerpoint/2010/main" val="157348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1666D-E97B-F127-B735-772CB5B967EB}"/>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AEC1D782-91DF-9234-194B-E4064118DC63}"/>
              </a:ext>
            </a:extLst>
          </p:cNvPr>
          <p:cNvPicPr>
            <a:picLocks noChangeAspect="1"/>
          </p:cNvPicPr>
          <p:nvPr/>
        </p:nvPicPr>
        <p:blipFill>
          <a:blip r:embed="rId2"/>
          <a:srcRect l="34807" t="28398" r="34914" b="27291"/>
          <a:stretch/>
        </p:blipFill>
        <p:spPr>
          <a:xfrm>
            <a:off x="3169414" y="2495550"/>
            <a:ext cx="4181297" cy="3442049"/>
          </a:xfrm>
          <a:prstGeom prst="rect">
            <a:avLst/>
          </a:prstGeom>
        </p:spPr>
      </p:pic>
      <p:sp>
        <p:nvSpPr>
          <p:cNvPr id="2" name="Titre 1" hidden="1">
            <a:extLst>
              <a:ext uri="{FF2B5EF4-FFF2-40B4-BE49-F238E27FC236}">
                <a16:creationId xmlns:a16="http://schemas.microsoft.com/office/drawing/2014/main" id="{7CE73EE2-11A6-51A2-F6A6-3C63CDCD1E87}"/>
              </a:ext>
            </a:extLst>
          </p:cNvPr>
          <p:cNvSpPr>
            <a:spLocks noGrp="1"/>
          </p:cNvSpPr>
          <p:nvPr>
            <p:ph type="ctrTitle"/>
          </p:nvPr>
        </p:nvSpPr>
        <p:spPr>
          <a:xfrm>
            <a:off x="5391509" y="3165894"/>
            <a:ext cx="1069676" cy="679948"/>
          </a:xfrm>
        </p:spPr>
        <p:txBody>
          <a:bodyPr>
            <a:normAutofit/>
          </a:bodyPr>
          <a:lstStyle/>
          <a:p>
            <a:pPr algn="l"/>
            <a:endParaRPr lang="fr-CH" sz="2400" b="1" dirty="0"/>
          </a:p>
        </p:txBody>
      </p:sp>
      <p:sp>
        <p:nvSpPr>
          <p:cNvPr id="3" name="Sous-titre 2" hidden="1">
            <a:extLst>
              <a:ext uri="{FF2B5EF4-FFF2-40B4-BE49-F238E27FC236}">
                <a16:creationId xmlns:a16="http://schemas.microsoft.com/office/drawing/2014/main" id="{D830343C-409E-17E6-1250-58F4CF5A3BE8}"/>
              </a:ext>
            </a:extLst>
          </p:cNvPr>
          <p:cNvSpPr>
            <a:spLocks noGrp="1"/>
          </p:cNvSpPr>
          <p:nvPr>
            <p:ph type="subTitle" idx="1"/>
          </p:nvPr>
        </p:nvSpPr>
        <p:spPr>
          <a:xfrm>
            <a:off x="1524000" y="3995350"/>
            <a:ext cx="9144000" cy="1298995"/>
          </a:xfrm>
        </p:spPr>
        <p:txBody>
          <a:bodyPr>
            <a:normAutofit/>
          </a:bodyPr>
          <a:lstStyle/>
          <a:p>
            <a:r>
              <a:rPr lang="fr-CH" dirty="0"/>
              <a:t>.</a:t>
            </a:r>
          </a:p>
          <a:p>
            <a:endParaRPr lang="fr-CH" dirty="0"/>
          </a:p>
        </p:txBody>
      </p:sp>
      <p:sp>
        <p:nvSpPr>
          <p:cNvPr id="7" name="Rectangle 4" hidden="1">
            <a:extLst>
              <a:ext uri="{FF2B5EF4-FFF2-40B4-BE49-F238E27FC236}">
                <a16:creationId xmlns:a16="http://schemas.microsoft.com/office/drawing/2014/main" id="{3CB990B2-1E3D-8349-CF18-F837EE23CB1C}"/>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hidden="1">
            <a:extLst>
              <a:ext uri="{FF2B5EF4-FFF2-40B4-BE49-F238E27FC236}">
                <a16:creationId xmlns:a16="http://schemas.microsoft.com/office/drawing/2014/main" id="{D0452F1D-3E2D-EBF1-4C65-68F61EA75D18}"/>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5" name="Image 4">
            <a:extLst>
              <a:ext uri="{FF2B5EF4-FFF2-40B4-BE49-F238E27FC236}">
                <a16:creationId xmlns:a16="http://schemas.microsoft.com/office/drawing/2014/main" id="{A9D7291D-21CB-4C9C-F7F9-53C654F9C5F7}"/>
              </a:ext>
            </a:extLst>
          </p:cNvPr>
          <p:cNvPicPr>
            <a:picLocks noChangeAspect="1"/>
          </p:cNvPicPr>
          <p:nvPr/>
        </p:nvPicPr>
        <p:blipFill>
          <a:blip r:embed="rId3"/>
          <a:stretch>
            <a:fillRect/>
          </a:stretch>
        </p:blipFill>
        <p:spPr>
          <a:xfrm>
            <a:off x="332477" y="296262"/>
            <a:ext cx="5714333" cy="1506648"/>
          </a:xfrm>
          <a:prstGeom prst="rect">
            <a:avLst/>
          </a:prstGeom>
        </p:spPr>
      </p:pic>
      <p:pic>
        <p:nvPicPr>
          <p:cNvPr id="9" name="Image 8">
            <a:extLst>
              <a:ext uri="{FF2B5EF4-FFF2-40B4-BE49-F238E27FC236}">
                <a16:creationId xmlns:a16="http://schemas.microsoft.com/office/drawing/2014/main" id="{8AC5EF9B-A2A6-7103-06CC-3969F817A5CE}"/>
              </a:ext>
            </a:extLst>
          </p:cNvPr>
          <p:cNvPicPr>
            <a:picLocks noChangeAspect="1"/>
          </p:cNvPicPr>
          <p:nvPr/>
        </p:nvPicPr>
        <p:blipFill>
          <a:blip r:embed="rId4"/>
          <a:stretch>
            <a:fillRect/>
          </a:stretch>
        </p:blipFill>
        <p:spPr>
          <a:xfrm>
            <a:off x="896057" y="2730177"/>
            <a:ext cx="1255885" cy="1115665"/>
          </a:xfrm>
          <a:prstGeom prst="rect">
            <a:avLst/>
          </a:prstGeom>
        </p:spPr>
      </p:pic>
      <p:pic>
        <p:nvPicPr>
          <p:cNvPr id="10" name="Image 9">
            <a:extLst>
              <a:ext uri="{FF2B5EF4-FFF2-40B4-BE49-F238E27FC236}">
                <a16:creationId xmlns:a16="http://schemas.microsoft.com/office/drawing/2014/main" id="{ECA09AD4-5DF3-C6B6-32A3-D1B018732EBE}"/>
              </a:ext>
            </a:extLst>
          </p:cNvPr>
          <p:cNvPicPr>
            <a:picLocks noChangeAspect="1"/>
          </p:cNvPicPr>
          <p:nvPr/>
        </p:nvPicPr>
        <p:blipFill>
          <a:blip r:embed="rId5"/>
          <a:stretch>
            <a:fillRect/>
          </a:stretch>
        </p:blipFill>
        <p:spPr>
          <a:xfrm>
            <a:off x="1059151" y="5107571"/>
            <a:ext cx="1030313" cy="774259"/>
          </a:xfrm>
          <a:prstGeom prst="rect">
            <a:avLst/>
          </a:prstGeom>
        </p:spPr>
      </p:pic>
      <p:pic>
        <p:nvPicPr>
          <p:cNvPr id="11" name="Image 10">
            <a:extLst>
              <a:ext uri="{FF2B5EF4-FFF2-40B4-BE49-F238E27FC236}">
                <a16:creationId xmlns:a16="http://schemas.microsoft.com/office/drawing/2014/main" id="{EDB5B9E2-C8EC-282C-1CE9-197D0969DD55}"/>
              </a:ext>
            </a:extLst>
          </p:cNvPr>
          <p:cNvPicPr>
            <a:picLocks noChangeAspect="1"/>
          </p:cNvPicPr>
          <p:nvPr/>
        </p:nvPicPr>
        <p:blipFill>
          <a:blip r:embed="rId6"/>
          <a:stretch>
            <a:fillRect/>
          </a:stretch>
        </p:blipFill>
        <p:spPr>
          <a:xfrm>
            <a:off x="10668000" y="3459192"/>
            <a:ext cx="999831" cy="1115665"/>
          </a:xfrm>
          <a:prstGeom prst="rect">
            <a:avLst/>
          </a:prstGeom>
        </p:spPr>
      </p:pic>
      <p:pic>
        <p:nvPicPr>
          <p:cNvPr id="12" name="Image 11" descr="Une image contenant dessin humoristique, texte, grenouille, illustration&#10;&#10;Description générée automatiquement">
            <a:extLst>
              <a:ext uri="{FF2B5EF4-FFF2-40B4-BE49-F238E27FC236}">
                <a16:creationId xmlns:a16="http://schemas.microsoft.com/office/drawing/2014/main" id="{3402CA44-6255-F23A-9D62-11F2B1A8F34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05806" y="4696606"/>
            <a:ext cx="962025" cy="981075"/>
          </a:xfrm>
          <a:prstGeom prst="rect">
            <a:avLst/>
          </a:prstGeom>
          <a:noFill/>
          <a:ln>
            <a:noFill/>
          </a:ln>
        </p:spPr>
      </p:pic>
      <p:pic>
        <p:nvPicPr>
          <p:cNvPr id="4" name="Image 3">
            <a:extLst>
              <a:ext uri="{FF2B5EF4-FFF2-40B4-BE49-F238E27FC236}">
                <a16:creationId xmlns:a16="http://schemas.microsoft.com/office/drawing/2014/main" id="{B9F5E27C-B207-11D7-45DD-542CD063BD81}"/>
              </a:ext>
            </a:extLst>
          </p:cNvPr>
          <p:cNvPicPr>
            <a:picLocks noChangeAspect="1"/>
          </p:cNvPicPr>
          <p:nvPr/>
        </p:nvPicPr>
        <p:blipFill>
          <a:blip r:embed="rId8"/>
          <a:stretch>
            <a:fillRect/>
          </a:stretch>
        </p:blipFill>
        <p:spPr>
          <a:xfrm>
            <a:off x="2134186" y="2637184"/>
            <a:ext cx="8028508" cy="3194291"/>
          </a:xfrm>
          <a:prstGeom prst="rect">
            <a:avLst/>
          </a:prstGeom>
        </p:spPr>
      </p:pic>
      <p:sp>
        <p:nvSpPr>
          <p:cNvPr id="14" name="ZoneTexte 13">
            <a:extLst>
              <a:ext uri="{FF2B5EF4-FFF2-40B4-BE49-F238E27FC236}">
                <a16:creationId xmlns:a16="http://schemas.microsoft.com/office/drawing/2014/main" id="{B25E31D3-0E0A-803A-9902-7CAFDFD702AA}"/>
              </a:ext>
            </a:extLst>
          </p:cNvPr>
          <p:cNvSpPr txBox="1"/>
          <p:nvPr/>
        </p:nvSpPr>
        <p:spPr>
          <a:xfrm>
            <a:off x="3837373" y="1932529"/>
            <a:ext cx="6094520" cy="369332"/>
          </a:xfrm>
          <a:prstGeom prst="rect">
            <a:avLst/>
          </a:prstGeom>
          <a:noFill/>
        </p:spPr>
        <p:txBody>
          <a:bodyPr wrap="square">
            <a:spAutoFit/>
          </a:bodyPr>
          <a:lstStyle/>
          <a:p>
            <a:r>
              <a:rPr lang="fr-CH" sz="1800" dirty="0"/>
              <a:t>Infrastructures du réseau ASAICE</a:t>
            </a:r>
          </a:p>
        </p:txBody>
      </p:sp>
    </p:spTree>
    <p:extLst>
      <p:ext uri="{BB962C8B-B14F-4D97-AF65-F5344CB8AC3E}">
        <p14:creationId xmlns:p14="http://schemas.microsoft.com/office/powerpoint/2010/main" val="1747871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3F2F7-054B-4B2B-9278-932C37E2A691}"/>
              </a:ext>
            </a:extLst>
          </p:cNvPr>
          <p:cNvSpPr>
            <a:spLocks noGrp="1"/>
          </p:cNvSpPr>
          <p:nvPr>
            <p:ph type="ctrTitle"/>
          </p:nvPr>
        </p:nvSpPr>
        <p:spPr>
          <a:xfrm>
            <a:off x="1315453" y="2110602"/>
            <a:ext cx="9144000" cy="3746734"/>
          </a:xfrm>
        </p:spPr>
        <p:txBody>
          <a:bodyPr>
            <a:normAutofit fontScale="90000"/>
          </a:bodyPr>
          <a:lstStyle/>
          <a:p>
            <a:pPr algn="l"/>
            <a:r>
              <a:rPr lang="fr-CH" sz="2700" b="1" u="sng" dirty="0"/>
              <a:t>Mandat de prestations:</a:t>
            </a:r>
            <a:br>
              <a:rPr lang="fr-CH" sz="2400" b="1" dirty="0"/>
            </a:br>
            <a:br>
              <a:rPr lang="fr-CH" sz="2400" b="1" dirty="0"/>
            </a:br>
            <a:r>
              <a:rPr lang="fr-CH" sz="2400" b="1" dirty="0"/>
              <a:t>Le réseau ASAICE a mandaté l’association l’Ile aux Corbeaux pour la gestion des différentes structures d’accueil :</a:t>
            </a:r>
            <a:br>
              <a:rPr lang="fr-CH" sz="2400" b="1" dirty="0"/>
            </a:br>
            <a:br>
              <a:rPr lang="fr-CH" sz="2400" b="1" dirty="0"/>
            </a:br>
            <a:r>
              <a:rPr lang="fr-CH" sz="2400" b="1" dirty="0"/>
              <a:t>Accueil préscolaire:	Garderie des Petits Poucets.</a:t>
            </a:r>
            <a:br>
              <a:rPr lang="fr-CH" sz="2400" b="1" dirty="0"/>
            </a:br>
            <a:br>
              <a:rPr lang="fr-CH" sz="2400" b="1" dirty="0"/>
            </a:br>
            <a:r>
              <a:rPr lang="fr-CH" sz="2400" b="1" dirty="0"/>
              <a:t>Accueil parascolaire:	Accueil familial de jour (AMF).</a:t>
            </a:r>
            <a:br>
              <a:rPr lang="fr-CH" sz="2400" b="1" dirty="0"/>
            </a:br>
            <a:r>
              <a:rPr lang="fr-CH" sz="2400" b="1" dirty="0"/>
              <a:t>			Unités d’accueil pour écoliers (UAPE).</a:t>
            </a:r>
            <a:br>
              <a:rPr lang="fr-CH" sz="2400" b="1" dirty="0"/>
            </a:br>
            <a:r>
              <a:rPr lang="fr-CH" sz="2400" b="1" dirty="0"/>
              <a:t>			Cantine scolaire.</a:t>
            </a:r>
            <a:br>
              <a:rPr lang="fr-CH" sz="2400" b="1" dirty="0"/>
            </a:br>
            <a:r>
              <a:rPr lang="fr-CH" sz="2400" b="1" dirty="0"/>
              <a:t>			Réfectoire.</a:t>
            </a:r>
            <a:br>
              <a:rPr lang="fr-CH" sz="2400" b="1" dirty="0"/>
            </a:br>
            <a:r>
              <a:rPr lang="fr-CH" sz="2400" b="1" dirty="0"/>
              <a:t>			Vacances scolaires.</a:t>
            </a:r>
            <a:br>
              <a:rPr lang="fr-CH" sz="2400" b="1" dirty="0"/>
            </a:br>
            <a:r>
              <a:rPr lang="fr-CH" sz="2400" b="1" dirty="0"/>
              <a:t>			Accueil inter-réseaux.</a:t>
            </a:r>
          </a:p>
        </p:txBody>
      </p:sp>
      <p:sp>
        <p:nvSpPr>
          <p:cNvPr id="3" name="Sous-titre 2">
            <a:extLst>
              <a:ext uri="{FF2B5EF4-FFF2-40B4-BE49-F238E27FC236}">
                <a16:creationId xmlns:a16="http://schemas.microsoft.com/office/drawing/2014/main" id="{94DF4920-62FC-4ED8-9BB0-7A749172337D}"/>
              </a:ext>
            </a:extLst>
          </p:cNvPr>
          <p:cNvSpPr>
            <a:spLocks noGrp="1"/>
          </p:cNvSpPr>
          <p:nvPr>
            <p:ph type="subTitle" idx="1"/>
          </p:nvPr>
        </p:nvSpPr>
        <p:spPr>
          <a:xfrm>
            <a:off x="1524000" y="3995350"/>
            <a:ext cx="9144000" cy="1298995"/>
          </a:xfrm>
        </p:spPr>
        <p:txBody>
          <a:bodyPr>
            <a:normAutofit/>
          </a:bodyPr>
          <a:lstStyle/>
          <a:p>
            <a:endParaRPr lang="fr-CH" dirty="0"/>
          </a:p>
          <a:p>
            <a:endParaRPr lang="fr-CH" dirty="0"/>
          </a:p>
        </p:txBody>
      </p:sp>
      <p:sp>
        <p:nvSpPr>
          <p:cNvPr id="7" name="Rectangle 4">
            <a:extLst>
              <a:ext uri="{FF2B5EF4-FFF2-40B4-BE49-F238E27FC236}">
                <a16:creationId xmlns:a16="http://schemas.microsoft.com/office/drawing/2014/main" id="{BB702129-781E-4CAD-A91E-99D2209891A0}"/>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a:extLst>
              <a:ext uri="{FF2B5EF4-FFF2-40B4-BE49-F238E27FC236}">
                <a16:creationId xmlns:a16="http://schemas.microsoft.com/office/drawing/2014/main" id="{D32C2DD1-7C5A-4790-B46D-23C1EC41DE8F}"/>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5" name="Image 4">
            <a:extLst>
              <a:ext uri="{FF2B5EF4-FFF2-40B4-BE49-F238E27FC236}">
                <a16:creationId xmlns:a16="http://schemas.microsoft.com/office/drawing/2014/main" id="{E7B29D41-9C97-8845-3C02-DB5384805663}"/>
              </a:ext>
            </a:extLst>
          </p:cNvPr>
          <p:cNvPicPr>
            <a:picLocks noChangeAspect="1"/>
          </p:cNvPicPr>
          <p:nvPr/>
        </p:nvPicPr>
        <p:blipFill>
          <a:blip r:embed="rId2"/>
          <a:stretch>
            <a:fillRect/>
          </a:stretch>
        </p:blipFill>
        <p:spPr>
          <a:xfrm>
            <a:off x="332477" y="296262"/>
            <a:ext cx="5714333" cy="1506648"/>
          </a:xfrm>
          <a:prstGeom prst="rect">
            <a:avLst/>
          </a:prstGeom>
        </p:spPr>
      </p:pic>
    </p:spTree>
    <p:extLst>
      <p:ext uri="{BB962C8B-B14F-4D97-AF65-F5344CB8AC3E}">
        <p14:creationId xmlns:p14="http://schemas.microsoft.com/office/powerpoint/2010/main" val="201273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3F2F7-054B-4B2B-9278-932C37E2A691}"/>
              </a:ext>
            </a:extLst>
          </p:cNvPr>
          <p:cNvSpPr>
            <a:spLocks noGrp="1"/>
          </p:cNvSpPr>
          <p:nvPr>
            <p:ph type="ctrTitle"/>
          </p:nvPr>
        </p:nvSpPr>
        <p:spPr>
          <a:xfrm>
            <a:off x="1142924" y="1846119"/>
            <a:ext cx="9144000" cy="875954"/>
          </a:xfrm>
        </p:spPr>
        <p:txBody>
          <a:bodyPr>
            <a:normAutofit fontScale="90000"/>
          </a:bodyPr>
          <a:lstStyle/>
          <a:p>
            <a:pPr algn="l"/>
            <a:r>
              <a:rPr lang="fr-CH" sz="2700" b="1" u="sng" dirty="0"/>
              <a:t>Taux de remplissage des structures avril 2024:</a:t>
            </a:r>
            <a:br>
              <a:rPr lang="fr-CH" sz="2000" b="1" dirty="0"/>
            </a:br>
            <a:br>
              <a:rPr lang="fr-CH" sz="2000" b="1" dirty="0"/>
            </a:br>
            <a:endParaRPr lang="fr-CH" sz="2000" b="1" dirty="0"/>
          </a:p>
        </p:txBody>
      </p:sp>
      <p:sp>
        <p:nvSpPr>
          <p:cNvPr id="3" name="Sous-titre 2">
            <a:extLst>
              <a:ext uri="{FF2B5EF4-FFF2-40B4-BE49-F238E27FC236}">
                <a16:creationId xmlns:a16="http://schemas.microsoft.com/office/drawing/2014/main" id="{94DF4920-62FC-4ED8-9BB0-7A749172337D}"/>
              </a:ext>
            </a:extLst>
          </p:cNvPr>
          <p:cNvSpPr>
            <a:spLocks noGrp="1"/>
          </p:cNvSpPr>
          <p:nvPr>
            <p:ph type="subTitle" idx="1"/>
          </p:nvPr>
        </p:nvSpPr>
        <p:spPr>
          <a:xfrm>
            <a:off x="1524000" y="2414382"/>
            <a:ext cx="9144000" cy="3020542"/>
          </a:xfrm>
        </p:spPr>
        <p:txBody>
          <a:bodyPr>
            <a:normAutofit/>
          </a:bodyPr>
          <a:lstStyle/>
          <a:p>
            <a:endParaRPr lang="fr-CH" dirty="0"/>
          </a:p>
          <a:p>
            <a:endParaRPr lang="fr-CH" dirty="0"/>
          </a:p>
        </p:txBody>
      </p:sp>
      <p:sp>
        <p:nvSpPr>
          <p:cNvPr id="7" name="Rectangle 4">
            <a:extLst>
              <a:ext uri="{FF2B5EF4-FFF2-40B4-BE49-F238E27FC236}">
                <a16:creationId xmlns:a16="http://schemas.microsoft.com/office/drawing/2014/main" id="{BB702129-781E-4CAD-A91E-99D2209891A0}"/>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a:extLst>
              <a:ext uri="{FF2B5EF4-FFF2-40B4-BE49-F238E27FC236}">
                <a16:creationId xmlns:a16="http://schemas.microsoft.com/office/drawing/2014/main" id="{D32C2DD1-7C5A-4790-B46D-23C1EC41DE8F}"/>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5" name="Image 4">
            <a:extLst>
              <a:ext uri="{FF2B5EF4-FFF2-40B4-BE49-F238E27FC236}">
                <a16:creationId xmlns:a16="http://schemas.microsoft.com/office/drawing/2014/main" id="{E7B29D41-9C97-8845-3C02-DB5384805663}"/>
              </a:ext>
            </a:extLst>
          </p:cNvPr>
          <p:cNvPicPr>
            <a:picLocks noChangeAspect="1"/>
          </p:cNvPicPr>
          <p:nvPr/>
        </p:nvPicPr>
        <p:blipFill>
          <a:blip r:embed="rId2"/>
          <a:stretch>
            <a:fillRect/>
          </a:stretch>
        </p:blipFill>
        <p:spPr>
          <a:xfrm>
            <a:off x="332477" y="296262"/>
            <a:ext cx="5714333" cy="1506648"/>
          </a:xfrm>
          <a:prstGeom prst="rect">
            <a:avLst/>
          </a:prstGeom>
        </p:spPr>
      </p:pic>
      <p:graphicFrame>
        <p:nvGraphicFramePr>
          <p:cNvPr id="13" name="Objet 12">
            <a:extLst>
              <a:ext uri="{FF2B5EF4-FFF2-40B4-BE49-F238E27FC236}">
                <a16:creationId xmlns:a16="http://schemas.microsoft.com/office/drawing/2014/main" id="{AF04A178-A4C8-3019-CBE1-342D3E55BCD5}"/>
              </a:ext>
            </a:extLst>
          </p:cNvPr>
          <p:cNvGraphicFramePr>
            <a:graphicFrameLocks noChangeAspect="1"/>
          </p:cNvGraphicFramePr>
          <p:nvPr>
            <p:extLst>
              <p:ext uri="{D42A27DB-BD31-4B8C-83A1-F6EECF244321}">
                <p14:modId xmlns:p14="http://schemas.microsoft.com/office/powerpoint/2010/main" val="2497060746"/>
              </p:ext>
            </p:extLst>
          </p:nvPr>
        </p:nvGraphicFramePr>
        <p:xfrm>
          <a:off x="1309245" y="2284095"/>
          <a:ext cx="6096000" cy="4362450"/>
        </p:xfrm>
        <a:graphic>
          <a:graphicData uri="http://schemas.openxmlformats.org/presentationml/2006/ole">
            <mc:AlternateContent xmlns:mc="http://schemas.openxmlformats.org/markup-compatibility/2006">
              <mc:Choice xmlns:v="urn:schemas-microsoft-com:vml" Requires="v">
                <p:oleObj name="Worksheet" r:id="rId3" imgW="6095840" imgH="4362361" progId="Excel.Sheet.12">
                  <p:embed/>
                </p:oleObj>
              </mc:Choice>
              <mc:Fallback>
                <p:oleObj name="Worksheet" r:id="rId3" imgW="6095840" imgH="4362361" progId="Excel.Sheet.12">
                  <p:embed/>
                  <p:pic>
                    <p:nvPicPr>
                      <p:cNvPr id="13" name="Objet 12">
                        <a:extLst>
                          <a:ext uri="{FF2B5EF4-FFF2-40B4-BE49-F238E27FC236}">
                            <a16:creationId xmlns:a16="http://schemas.microsoft.com/office/drawing/2014/main" id="{AF04A178-A4C8-3019-CBE1-342D3E55BCD5}"/>
                          </a:ext>
                        </a:extLst>
                      </p:cNvPr>
                      <p:cNvPicPr/>
                      <p:nvPr/>
                    </p:nvPicPr>
                    <p:blipFill>
                      <a:blip r:embed="rId4"/>
                      <a:stretch>
                        <a:fillRect/>
                      </a:stretch>
                    </p:blipFill>
                    <p:spPr>
                      <a:xfrm>
                        <a:off x="1309245" y="2284095"/>
                        <a:ext cx="6096000" cy="4362450"/>
                      </a:xfrm>
                      <a:prstGeom prst="rect">
                        <a:avLst/>
                      </a:prstGeom>
                    </p:spPr>
                  </p:pic>
                </p:oleObj>
              </mc:Fallback>
            </mc:AlternateContent>
          </a:graphicData>
        </a:graphic>
      </p:graphicFrame>
    </p:spTree>
    <p:extLst>
      <p:ext uri="{BB962C8B-B14F-4D97-AF65-F5344CB8AC3E}">
        <p14:creationId xmlns:p14="http://schemas.microsoft.com/office/powerpoint/2010/main" val="2639890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3F2F7-054B-4B2B-9278-932C37E2A691}"/>
              </a:ext>
            </a:extLst>
          </p:cNvPr>
          <p:cNvSpPr>
            <a:spLocks noGrp="1"/>
          </p:cNvSpPr>
          <p:nvPr>
            <p:ph type="ctrTitle"/>
          </p:nvPr>
        </p:nvSpPr>
        <p:spPr>
          <a:xfrm>
            <a:off x="1142924" y="1846119"/>
            <a:ext cx="9144000" cy="875954"/>
          </a:xfrm>
        </p:spPr>
        <p:txBody>
          <a:bodyPr>
            <a:normAutofit fontScale="90000"/>
          </a:bodyPr>
          <a:lstStyle/>
          <a:p>
            <a:pPr algn="l"/>
            <a:r>
              <a:rPr lang="fr-CH" sz="2700" b="1" u="sng" dirty="0"/>
              <a:t>Financement des structures:</a:t>
            </a:r>
            <a:br>
              <a:rPr lang="fr-CH" sz="2000" b="1" dirty="0"/>
            </a:br>
            <a:br>
              <a:rPr lang="fr-CH" sz="2000" b="1" dirty="0"/>
            </a:br>
            <a:endParaRPr lang="fr-CH" sz="2000" b="1" dirty="0"/>
          </a:p>
        </p:txBody>
      </p:sp>
      <p:sp>
        <p:nvSpPr>
          <p:cNvPr id="3" name="Sous-titre 2">
            <a:extLst>
              <a:ext uri="{FF2B5EF4-FFF2-40B4-BE49-F238E27FC236}">
                <a16:creationId xmlns:a16="http://schemas.microsoft.com/office/drawing/2014/main" id="{94DF4920-62FC-4ED8-9BB0-7A749172337D}"/>
              </a:ext>
            </a:extLst>
          </p:cNvPr>
          <p:cNvSpPr>
            <a:spLocks noGrp="1"/>
          </p:cNvSpPr>
          <p:nvPr>
            <p:ph type="subTitle" idx="1"/>
          </p:nvPr>
        </p:nvSpPr>
        <p:spPr>
          <a:xfrm>
            <a:off x="1524000" y="2414382"/>
            <a:ext cx="9144000" cy="3020542"/>
          </a:xfrm>
        </p:spPr>
        <p:txBody>
          <a:bodyPr>
            <a:normAutofit fontScale="92500" lnSpcReduction="10000"/>
          </a:bodyPr>
          <a:lstStyle/>
          <a:p>
            <a:pPr algn="l"/>
            <a:r>
              <a:rPr lang="fr-CH" dirty="0"/>
              <a:t>Participation des parents en fonction du revenu déterminant (feuille d’impôts), calculé selon les règlements de l’association l’Ile aux Corbeaux.</a:t>
            </a:r>
          </a:p>
          <a:p>
            <a:pPr algn="l"/>
            <a:r>
              <a:rPr lang="fr-CH" dirty="0"/>
              <a:t>Subventions FAJE ordinaires (subvention d’une partie de la masse salariale des encadrants).</a:t>
            </a:r>
          </a:p>
          <a:p>
            <a:pPr algn="l"/>
            <a:r>
              <a:rPr lang="fr-CH" dirty="0"/>
              <a:t>Subventions FAJE extraordinaires (aides au démarrage).</a:t>
            </a:r>
          </a:p>
          <a:p>
            <a:pPr algn="l"/>
            <a:r>
              <a:rPr lang="fr-CH" dirty="0"/>
              <a:t>Subventions OFAS extraordinaires (aides au démarrage).</a:t>
            </a:r>
          </a:p>
          <a:p>
            <a:pPr algn="l"/>
            <a:r>
              <a:rPr lang="fr-CH" dirty="0"/>
              <a:t>Participation et refacturation inter-réseaux.</a:t>
            </a:r>
          </a:p>
          <a:p>
            <a:pPr algn="l"/>
            <a:r>
              <a:rPr lang="fr-CH" dirty="0"/>
              <a:t>Participation des communes.</a:t>
            </a:r>
          </a:p>
          <a:p>
            <a:endParaRPr lang="fr-CH" dirty="0"/>
          </a:p>
        </p:txBody>
      </p:sp>
      <p:sp>
        <p:nvSpPr>
          <p:cNvPr id="7" name="Rectangle 4">
            <a:extLst>
              <a:ext uri="{FF2B5EF4-FFF2-40B4-BE49-F238E27FC236}">
                <a16:creationId xmlns:a16="http://schemas.microsoft.com/office/drawing/2014/main" id="{BB702129-781E-4CAD-A91E-99D2209891A0}"/>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a:extLst>
              <a:ext uri="{FF2B5EF4-FFF2-40B4-BE49-F238E27FC236}">
                <a16:creationId xmlns:a16="http://schemas.microsoft.com/office/drawing/2014/main" id="{D32C2DD1-7C5A-4790-B46D-23C1EC41DE8F}"/>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5" name="Image 4">
            <a:extLst>
              <a:ext uri="{FF2B5EF4-FFF2-40B4-BE49-F238E27FC236}">
                <a16:creationId xmlns:a16="http://schemas.microsoft.com/office/drawing/2014/main" id="{E7B29D41-9C97-8845-3C02-DB5384805663}"/>
              </a:ext>
            </a:extLst>
          </p:cNvPr>
          <p:cNvPicPr>
            <a:picLocks noChangeAspect="1"/>
          </p:cNvPicPr>
          <p:nvPr/>
        </p:nvPicPr>
        <p:blipFill>
          <a:blip r:embed="rId2"/>
          <a:stretch>
            <a:fillRect/>
          </a:stretch>
        </p:blipFill>
        <p:spPr>
          <a:xfrm>
            <a:off x="332477" y="296262"/>
            <a:ext cx="5714333" cy="1506648"/>
          </a:xfrm>
          <a:prstGeom prst="rect">
            <a:avLst/>
          </a:prstGeom>
        </p:spPr>
      </p:pic>
    </p:spTree>
    <p:extLst>
      <p:ext uri="{BB962C8B-B14F-4D97-AF65-F5344CB8AC3E}">
        <p14:creationId xmlns:p14="http://schemas.microsoft.com/office/powerpoint/2010/main" val="21731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3F2F7-054B-4B2B-9278-932C37E2A691}"/>
              </a:ext>
            </a:extLst>
          </p:cNvPr>
          <p:cNvSpPr>
            <a:spLocks noGrp="1"/>
          </p:cNvSpPr>
          <p:nvPr>
            <p:ph type="ctrTitle"/>
          </p:nvPr>
        </p:nvSpPr>
        <p:spPr>
          <a:xfrm>
            <a:off x="1142924" y="1846119"/>
            <a:ext cx="9144000" cy="875954"/>
          </a:xfrm>
        </p:spPr>
        <p:txBody>
          <a:bodyPr>
            <a:normAutofit fontScale="90000"/>
          </a:bodyPr>
          <a:lstStyle/>
          <a:p>
            <a:pPr algn="l"/>
            <a:r>
              <a:rPr lang="fr-CH" sz="2700" b="1" u="sng" dirty="0"/>
              <a:t>Financement des structures actuelles:</a:t>
            </a:r>
            <a:br>
              <a:rPr lang="fr-CH" sz="2000" b="1" dirty="0"/>
            </a:br>
            <a:br>
              <a:rPr lang="fr-CH" sz="2000" b="1" dirty="0"/>
            </a:br>
            <a:endParaRPr lang="fr-CH" sz="2000" b="1" dirty="0"/>
          </a:p>
        </p:txBody>
      </p:sp>
      <p:sp>
        <p:nvSpPr>
          <p:cNvPr id="7" name="Rectangle 4">
            <a:extLst>
              <a:ext uri="{FF2B5EF4-FFF2-40B4-BE49-F238E27FC236}">
                <a16:creationId xmlns:a16="http://schemas.microsoft.com/office/drawing/2014/main" id="{BB702129-781E-4CAD-A91E-99D2209891A0}"/>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a:extLst>
              <a:ext uri="{FF2B5EF4-FFF2-40B4-BE49-F238E27FC236}">
                <a16:creationId xmlns:a16="http://schemas.microsoft.com/office/drawing/2014/main" id="{D32C2DD1-7C5A-4790-B46D-23C1EC41DE8F}"/>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5" name="Image 4">
            <a:extLst>
              <a:ext uri="{FF2B5EF4-FFF2-40B4-BE49-F238E27FC236}">
                <a16:creationId xmlns:a16="http://schemas.microsoft.com/office/drawing/2014/main" id="{E7B29D41-9C97-8845-3C02-DB5384805663}"/>
              </a:ext>
            </a:extLst>
          </p:cNvPr>
          <p:cNvPicPr>
            <a:picLocks noChangeAspect="1"/>
          </p:cNvPicPr>
          <p:nvPr/>
        </p:nvPicPr>
        <p:blipFill>
          <a:blip r:embed="rId2"/>
          <a:stretch>
            <a:fillRect/>
          </a:stretch>
        </p:blipFill>
        <p:spPr>
          <a:xfrm>
            <a:off x="332477" y="296262"/>
            <a:ext cx="5714333" cy="1506648"/>
          </a:xfrm>
          <a:prstGeom prst="rect">
            <a:avLst/>
          </a:prstGeom>
        </p:spPr>
      </p:pic>
      <p:graphicFrame>
        <p:nvGraphicFramePr>
          <p:cNvPr id="4" name="Tableau 3">
            <a:extLst>
              <a:ext uri="{FF2B5EF4-FFF2-40B4-BE49-F238E27FC236}">
                <a16:creationId xmlns:a16="http://schemas.microsoft.com/office/drawing/2014/main" id="{D56F5D55-B548-ED52-4A9A-CF664970A90F}"/>
              </a:ext>
            </a:extLst>
          </p:cNvPr>
          <p:cNvGraphicFramePr>
            <a:graphicFrameLocks noGrp="1"/>
          </p:cNvGraphicFramePr>
          <p:nvPr>
            <p:extLst>
              <p:ext uri="{D42A27DB-BD31-4B8C-83A1-F6EECF244321}">
                <p14:modId xmlns:p14="http://schemas.microsoft.com/office/powerpoint/2010/main" val="1585614386"/>
              </p:ext>
            </p:extLst>
          </p:nvPr>
        </p:nvGraphicFramePr>
        <p:xfrm>
          <a:off x="838200" y="2489465"/>
          <a:ext cx="10515601" cy="3023658"/>
        </p:xfrm>
        <a:graphic>
          <a:graphicData uri="http://schemas.openxmlformats.org/drawingml/2006/table">
            <a:tbl>
              <a:tblPr/>
              <a:tblGrid>
                <a:gridCol w="995891">
                  <a:extLst>
                    <a:ext uri="{9D8B030D-6E8A-4147-A177-3AD203B41FA5}">
                      <a16:colId xmlns:a16="http://schemas.microsoft.com/office/drawing/2014/main" val="3599293903"/>
                    </a:ext>
                  </a:extLst>
                </a:gridCol>
                <a:gridCol w="805664">
                  <a:extLst>
                    <a:ext uri="{9D8B030D-6E8A-4147-A177-3AD203B41FA5}">
                      <a16:colId xmlns:a16="http://schemas.microsoft.com/office/drawing/2014/main" val="1739366524"/>
                    </a:ext>
                  </a:extLst>
                </a:gridCol>
                <a:gridCol w="730134">
                  <a:extLst>
                    <a:ext uri="{9D8B030D-6E8A-4147-A177-3AD203B41FA5}">
                      <a16:colId xmlns:a16="http://schemas.microsoft.com/office/drawing/2014/main" val="197303892"/>
                    </a:ext>
                  </a:extLst>
                </a:gridCol>
                <a:gridCol w="794474">
                  <a:extLst>
                    <a:ext uri="{9D8B030D-6E8A-4147-A177-3AD203B41FA5}">
                      <a16:colId xmlns:a16="http://schemas.microsoft.com/office/drawing/2014/main" val="1096865915"/>
                    </a:ext>
                  </a:extLst>
                </a:gridCol>
                <a:gridCol w="693767">
                  <a:extLst>
                    <a:ext uri="{9D8B030D-6E8A-4147-A177-3AD203B41FA5}">
                      <a16:colId xmlns:a16="http://schemas.microsoft.com/office/drawing/2014/main" val="2899727989"/>
                    </a:ext>
                  </a:extLst>
                </a:gridCol>
                <a:gridCol w="738526">
                  <a:extLst>
                    <a:ext uri="{9D8B030D-6E8A-4147-A177-3AD203B41FA5}">
                      <a16:colId xmlns:a16="http://schemas.microsoft.com/office/drawing/2014/main" val="2574768090"/>
                    </a:ext>
                  </a:extLst>
                </a:gridCol>
                <a:gridCol w="760906">
                  <a:extLst>
                    <a:ext uri="{9D8B030D-6E8A-4147-A177-3AD203B41FA5}">
                      <a16:colId xmlns:a16="http://schemas.microsoft.com/office/drawing/2014/main" val="1370231356"/>
                    </a:ext>
                  </a:extLst>
                </a:gridCol>
                <a:gridCol w="763703">
                  <a:extLst>
                    <a:ext uri="{9D8B030D-6E8A-4147-A177-3AD203B41FA5}">
                      <a16:colId xmlns:a16="http://schemas.microsoft.com/office/drawing/2014/main" val="2616650378"/>
                    </a:ext>
                  </a:extLst>
                </a:gridCol>
                <a:gridCol w="830841">
                  <a:extLst>
                    <a:ext uri="{9D8B030D-6E8A-4147-A177-3AD203B41FA5}">
                      <a16:colId xmlns:a16="http://schemas.microsoft.com/office/drawing/2014/main" val="1217494519"/>
                    </a:ext>
                  </a:extLst>
                </a:gridCol>
                <a:gridCol w="839234">
                  <a:extLst>
                    <a:ext uri="{9D8B030D-6E8A-4147-A177-3AD203B41FA5}">
                      <a16:colId xmlns:a16="http://schemas.microsoft.com/office/drawing/2014/main" val="3944107316"/>
                    </a:ext>
                  </a:extLst>
                </a:gridCol>
                <a:gridCol w="895183">
                  <a:extLst>
                    <a:ext uri="{9D8B030D-6E8A-4147-A177-3AD203B41FA5}">
                      <a16:colId xmlns:a16="http://schemas.microsoft.com/office/drawing/2014/main" val="4146832459"/>
                    </a:ext>
                  </a:extLst>
                </a:gridCol>
                <a:gridCol w="738526">
                  <a:extLst>
                    <a:ext uri="{9D8B030D-6E8A-4147-A177-3AD203B41FA5}">
                      <a16:colId xmlns:a16="http://schemas.microsoft.com/office/drawing/2014/main" val="3768472768"/>
                    </a:ext>
                  </a:extLst>
                </a:gridCol>
                <a:gridCol w="928752">
                  <a:extLst>
                    <a:ext uri="{9D8B030D-6E8A-4147-A177-3AD203B41FA5}">
                      <a16:colId xmlns:a16="http://schemas.microsoft.com/office/drawing/2014/main" val="2293052521"/>
                    </a:ext>
                  </a:extLst>
                </a:gridCol>
              </a:tblGrid>
              <a:tr h="167981">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rowSpan="2">
                  <a:txBody>
                    <a:bodyPr/>
                    <a:lstStyle/>
                    <a:p>
                      <a:pPr algn="l" fontAlgn="b"/>
                      <a:r>
                        <a:rPr lang="fr-CH" sz="900" b="1" i="0" u="none" strike="noStrike">
                          <a:solidFill>
                            <a:srgbClr val="000000"/>
                          </a:solidFill>
                          <a:effectLst/>
                          <a:latin typeface="Aptos Narrow" panose="020B0004020202020204" pitchFamily="34" charset="0"/>
                        </a:rPr>
                        <a:t>Participation des parents</a:t>
                      </a:r>
                    </a:p>
                  </a:txBody>
                  <a:tcPr marL="8399" marR="8399" marT="8399" marB="0" anchor="b">
                    <a:lnL>
                      <a:noFill/>
                    </a:lnL>
                    <a:lnR>
                      <a:noFill/>
                    </a:lnR>
                    <a:lnT>
                      <a:noFill/>
                    </a:lnT>
                    <a:lnB>
                      <a:noFill/>
                    </a:lnB>
                    <a:noFill/>
                  </a:tcPr>
                </a:tc>
                <a:tc rowSpan="2">
                  <a:txBody>
                    <a:bodyPr/>
                    <a:lstStyle/>
                    <a:p>
                      <a:pPr algn="l" fontAlgn="b"/>
                      <a:r>
                        <a:rPr lang="fr-CH" sz="900" b="1" i="0" u="none" strike="noStrike">
                          <a:solidFill>
                            <a:srgbClr val="000000"/>
                          </a:solidFill>
                          <a:effectLst/>
                          <a:latin typeface="Aptos Narrow" panose="020B0004020202020204" pitchFamily="34" charset="0"/>
                        </a:rPr>
                        <a:t>Participation des parents</a:t>
                      </a:r>
                    </a:p>
                  </a:txBody>
                  <a:tcPr marL="8399" marR="8399" marT="8399" marB="0" anchor="b">
                    <a:lnL>
                      <a:noFill/>
                    </a:lnL>
                    <a:lnR>
                      <a:noFill/>
                    </a:lnR>
                    <a:lnT>
                      <a:noFill/>
                    </a:lnT>
                    <a:lnB>
                      <a:noFill/>
                    </a:lnB>
                    <a:noFill/>
                  </a:tcPr>
                </a:tc>
                <a:tc rowSpan="2">
                  <a:txBody>
                    <a:bodyPr/>
                    <a:lstStyle/>
                    <a:p>
                      <a:pPr algn="l" fontAlgn="b"/>
                      <a:r>
                        <a:rPr lang="fr-CH" sz="900" b="1" i="0" u="none" strike="noStrike">
                          <a:solidFill>
                            <a:srgbClr val="000000"/>
                          </a:solidFill>
                          <a:effectLst/>
                          <a:latin typeface="Aptos Narrow" panose="020B0004020202020204" pitchFamily="34" charset="0"/>
                        </a:rPr>
                        <a:t>Subventions ordinaires </a:t>
                      </a:r>
                    </a:p>
                  </a:txBody>
                  <a:tcPr marL="8399" marR="8399" marT="8399" marB="0" anchor="b">
                    <a:lnL>
                      <a:noFill/>
                    </a:lnL>
                    <a:lnR>
                      <a:noFill/>
                    </a:lnR>
                    <a:lnT>
                      <a:noFill/>
                    </a:lnT>
                    <a:lnB>
                      <a:noFill/>
                    </a:lnB>
                    <a:noFill/>
                  </a:tcPr>
                </a:tc>
                <a:tc rowSpan="2">
                  <a:txBody>
                    <a:bodyPr/>
                    <a:lstStyle/>
                    <a:p>
                      <a:pPr algn="l" rtl="0" fontAlgn="b"/>
                      <a:r>
                        <a:rPr lang="fr-CH" sz="900" b="1" i="0" u="none" strike="noStrike">
                          <a:solidFill>
                            <a:srgbClr val="000000"/>
                          </a:solidFill>
                          <a:effectLst/>
                          <a:latin typeface="Aptos Narrow" panose="020B0004020202020204" pitchFamily="34" charset="0"/>
                        </a:rPr>
                        <a:t>Subventions ordinaires</a:t>
                      </a:r>
                    </a:p>
                  </a:txBody>
                  <a:tcPr marL="8399" marR="8399" marT="8399" marB="0" anchor="b">
                    <a:lnL>
                      <a:noFill/>
                    </a:lnL>
                    <a:lnR>
                      <a:noFill/>
                    </a:lnR>
                    <a:lnT>
                      <a:noFill/>
                    </a:lnT>
                    <a:lnB>
                      <a:noFill/>
                    </a:lnB>
                    <a:noFill/>
                  </a:tcPr>
                </a:tc>
                <a:tc rowSpan="2">
                  <a:txBody>
                    <a:bodyPr/>
                    <a:lstStyle/>
                    <a:p>
                      <a:pPr algn="l" fontAlgn="b"/>
                      <a:r>
                        <a:rPr lang="fr-CH" sz="900" b="1" i="0" u="none" strike="noStrike">
                          <a:solidFill>
                            <a:srgbClr val="000000"/>
                          </a:solidFill>
                          <a:effectLst/>
                          <a:latin typeface="Aptos Narrow" panose="020B0004020202020204" pitchFamily="34" charset="0"/>
                        </a:rPr>
                        <a:t>Subventions extraordinaires </a:t>
                      </a:r>
                    </a:p>
                  </a:txBody>
                  <a:tcPr marL="8399" marR="8399" marT="8399" marB="0" anchor="b">
                    <a:lnL>
                      <a:noFill/>
                    </a:lnL>
                    <a:lnR>
                      <a:noFill/>
                    </a:lnR>
                    <a:lnT>
                      <a:noFill/>
                    </a:lnT>
                    <a:lnB>
                      <a:noFill/>
                    </a:lnB>
                    <a:noFill/>
                  </a:tcPr>
                </a:tc>
                <a:tc rowSpan="2">
                  <a:txBody>
                    <a:bodyPr/>
                    <a:lstStyle/>
                    <a:p>
                      <a:pPr algn="l" fontAlgn="b"/>
                      <a:r>
                        <a:rPr lang="fr-CH" sz="900" b="1" i="0" u="none" strike="noStrike">
                          <a:solidFill>
                            <a:srgbClr val="000000"/>
                          </a:solidFill>
                          <a:effectLst/>
                          <a:latin typeface="Aptos Narrow" panose="020B0004020202020204" pitchFamily="34" charset="0"/>
                        </a:rPr>
                        <a:t>Subventions extraordinaires</a:t>
                      </a:r>
                    </a:p>
                  </a:txBody>
                  <a:tcPr marL="8399" marR="8399" marT="8399" marB="0" anchor="b">
                    <a:lnL>
                      <a:noFill/>
                    </a:lnL>
                    <a:lnR>
                      <a:noFill/>
                    </a:lnR>
                    <a:lnT>
                      <a:noFill/>
                    </a:lnT>
                    <a:lnB>
                      <a:noFill/>
                    </a:lnB>
                    <a:noFill/>
                  </a:tcPr>
                </a:tc>
                <a:tc rowSpan="2">
                  <a:txBody>
                    <a:bodyPr/>
                    <a:lstStyle/>
                    <a:p>
                      <a:pPr algn="l" fontAlgn="b"/>
                      <a:r>
                        <a:rPr lang="fr-CH" sz="900" b="1" i="0" u="none" strike="noStrike">
                          <a:solidFill>
                            <a:srgbClr val="000000"/>
                          </a:solidFill>
                          <a:effectLst/>
                          <a:latin typeface="Aptos Narrow" panose="020B0004020202020204" pitchFamily="34" charset="0"/>
                        </a:rPr>
                        <a:t>Refacturation Inter-réseaux </a:t>
                      </a:r>
                    </a:p>
                  </a:txBody>
                  <a:tcPr marL="8399" marR="8399" marT="8399" marB="0" anchor="b">
                    <a:lnL>
                      <a:noFill/>
                    </a:lnL>
                    <a:lnR>
                      <a:noFill/>
                    </a:lnR>
                    <a:lnT>
                      <a:noFill/>
                    </a:lnT>
                    <a:lnB>
                      <a:noFill/>
                    </a:lnB>
                    <a:noFill/>
                  </a:tcPr>
                </a:tc>
                <a:tc rowSpan="2">
                  <a:txBody>
                    <a:bodyPr/>
                    <a:lstStyle/>
                    <a:p>
                      <a:pPr algn="l" fontAlgn="b"/>
                      <a:r>
                        <a:rPr lang="fr-CH" sz="900" b="1" i="0" u="none" strike="noStrike">
                          <a:solidFill>
                            <a:srgbClr val="000000"/>
                          </a:solidFill>
                          <a:effectLst/>
                          <a:latin typeface="Aptos Narrow" panose="020B0004020202020204" pitchFamily="34" charset="0"/>
                        </a:rPr>
                        <a:t>Refacturation Inter-réseaux</a:t>
                      </a:r>
                    </a:p>
                  </a:txBody>
                  <a:tcPr marL="8399" marR="8399" marT="8399" marB="0" anchor="b">
                    <a:lnL>
                      <a:noFill/>
                    </a:lnL>
                    <a:lnR>
                      <a:noFill/>
                    </a:lnR>
                    <a:lnT>
                      <a:noFill/>
                    </a:lnT>
                    <a:lnB>
                      <a:noFill/>
                    </a:lnB>
                    <a:noFill/>
                  </a:tcPr>
                </a:tc>
                <a:tc rowSpan="2">
                  <a:txBody>
                    <a:bodyPr/>
                    <a:lstStyle/>
                    <a:p>
                      <a:pPr algn="l" fontAlgn="b"/>
                      <a:r>
                        <a:rPr lang="fr-CH" sz="900" b="1" i="0" u="none" strike="noStrike">
                          <a:solidFill>
                            <a:srgbClr val="000000"/>
                          </a:solidFill>
                          <a:effectLst/>
                          <a:latin typeface="Aptos Narrow" panose="020B0004020202020204" pitchFamily="34" charset="0"/>
                        </a:rPr>
                        <a:t>Participation des communes</a:t>
                      </a:r>
                    </a:p>
                  </a:txBody>
                  <a:tcPr marL="8399" marR="8399" marT="8399" marB="0" anchor="b">
                    <a:lnL>
                      <a:noFill/>
                    </a:lnL>
                    <a:lnR>
                      <a:noFill/>
                    </a:lnR>
                    <a:lnT>
                      <a:noFill/>
                    </a:lnT>
                    <a:lnB>
                      <a:noFill/>
                    </a:lnB>
                    <a:noFill/>
                  </a:tcPr>
                </a:tc>
                <a:tc rowSpan="2">
                  <a:txBody>
                    <a:bodyPr/>
                    <a:lstStyle/>
                    <a:p>
                      <a:pPr algn="l" fontAlgn="b"/>
                      <a:r>
                        <a:rPr lang="fr-CH" sz="900" b="1" i="0" u="none" strike="noStrike">
                          <a:solidFill>
                            <a:srgbClr val="000000"/>
                          </a:solidFill>
                          <a:effectLst/>
                          <a:latin typeface="Aptos Narrow" panose="020B0004020202020204" pitchFamily="34" charset="0"/>
                        </a:rPr>
                        <a:t>Participation des communes</a:t>
                      </a:r>
                    </a:p>
                  </a:txBody>
                  <a:tcPr marL="8399" marR="8399" marT="8399" marB="0" anchor="b">
                    <a:lnL>
                      <a:noFill/>
                    </a:lnL>
                    <a:lnR>
                      <a:noFill/>
                    </a:lnR>
                    <a:lnT>
                      <a:noFill/>
                    </a:lnT>
                    <a:lnB>
                      <a:noFill/>
                    </a:lnB>
                    <a:noFill/>
                  </a:tcPr>
                </a:tc>
                <a:tc rowSpan="2">
                  <a:txBody>
                    <a:bodyPr/>
                    <a:lstStyle/>
                    <a:p>
                      <a:pPr algn="l" fontAlgn="b"/>
                      <a:r>
                        <a:rPr lang="fr-CH" sz="900" b="1" i="0" u="none" strike="noStrike">
                          <a:solidFill>
                            <a:srgbClr val="000000"/>
                          </a:solidFill>
                          <a:effectLst/>
                          <a:latin typeface="Aptos Narrow" panose="020B0004020202020204" pitchFamily="34" charset="0"/>
                        </a:rPr>
                        <a:t>Participation inter-réseaux</a:t>
                      </a:r>
                    </a:p>
                  </a:txBody>
                  <a:tcPr marL="8399" marR="8399" marT="8399" marB="0" anchor="b">
                    <a:lnL>
                      <a:noFill/>
                    </a:lnL>
                    <a:lnR>
                      <a:noFill/>
                    </a:lnR>
                    <a:lnT>
                      <a:noFill/>
                    </a:lnT>
                    <a:lnB>
                      <a:noFill/>
                    </a:lnB>
                    <a:noFill/>
                  </a:tcPr>
                </a:tc>
                <a:tc rowSpan="2">
                  <a:txBody>
                    <a:bodyPr/>
                    <a:lstStyle/>
                    <a:p>
                      <a:pPr algn="l" fontAlgn="b"/>
                      <a:r>
                        <a:rPr lang="fr-CH" sz="900" b="1" i="0" u="none" strike="noStrike">
                          <a:solidFill>
                            <a:srgbClr val="000000"/>
                          </a:solidFill>
                          <a:effectLst/>
                          <a:latin typeface="Aptos Narrow" panose="020B0004020202020204" pitchFamily="34" charset="0"/>
                        </a:rPr>
                        <a:t>Participation totale communes</a:t>
                      </a:r>
                    </a:p>
                  </a:txBody>
                  <a:tcPr marL="8399" marR="8399" marT="8399" marB="0" anchor="b">
                    <a:lnL>
                      <a:noFill/>
                    </a:lnL>
                    <a:lnR>
                      <a:noFill/>
                    </a:lnR>
                    <a:lnT>
                      <a:noFill/>
                    </a:lnT>
                    <a:lnB>
                      <a:noFill/>
                    </a:lnB>
                    <a:noFill/>
                  </a:tcPr>
                </a:tc>
                <a:extLst>
                  <a:ext uri="{0D108BD9-81ED-4DB2-BD59-A6C34878D82A}">
                    <a16:rowId xmlns:a16="http://schemas.microsoft.com/office/drawing/2014/main" val="481407250"/>
                  </a:ext>
                </a:extLst>
              </a:tr>
              <a:tr h="167981">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vMerge="1">
                  <a:txBody>
                    <a:bodyPr/>
                    <a:lstStyle/>
                    <a:p>
                      <a:endParaRPr lang="fr-CH"/>
                    </a:p>
                  </a:txBody>
                  <a:tcPr/>
                </a:tc>
                <a:tc vMerge="1">
                  <a:txBody>
                    <a:bodyPr/>
                    <a:lstStyle/>
                    <a:p>
                      <a:endParaRPr lang="fr-CH"/>
                    </a:p>
                  </a:txBody>
                  <a:tcPr/>
                </a:tc>
                <a:tc vMerge="1">
                  <a:txBody>
                    <a:bodyPr/>
                    <a:lstStyle/>
                    <a:p>
                      <a:endParaRPr lang="fr-CH"/>
                    </a:p>
                  </a:txBody>
                  <a:tcPr/>
                </a:tc>
                <a:tc vMerge="1">
                  <a:txBody>
                    <a:bodyPr/>
                    <a:lstStyle/>
                    <a:p>
                      <a:endParaRPr lang="fr-CH"/>
                    </a:p>
                  </a:txBody>
                  <a:tcPr/>
                </a:tc>
                <a:tc vMerge="1">
                  <a:txBody>
                    <a:bodyPr/>
                    <a:lstStyle/>
                    <a:p>
                      <a:endParaRPr lang="fr-CH"/>
                    </a:p>
                  </a:txBody>
                  <a:tcPr/>
                </a:tc>
                <a:tc vMerge="1">
                  <a:txBody>
                    <a:bodyPr/>
                    <a:lstStyle/>
                    <a:p>
                      <a:endParaRPr lang="fr-CH"/>
                    </a:p>
                  </a:txBody>
                  <a:tcPr/>
                </a:tc>
                <a:tc vMerge="1">
                  <a:txBody>
                    <a:bodyPr/>
                    <a:lstStyle/>
                    <a:p>
                      <a:endParaRPr lang="fr-CH"/>
                    </a:p>
                  </a:txBody>
                  <a:tcPr/>
                </a:tc>
                <a:tc vMerge="1">
                  <a:txBody>
                    <a:bodyPr/>
                    <a:lstStyle/>
                    <a:p>
                      <a:endParaRPr lang="fr-CH"/>
                    </a:p>
                  </a:txBody>
                  <a:tcPr/>
                </a:tc>
                <a:tc vMerge="1">
                  <a:txBody>
                    <a:bodyPr/>
                    <a:lstStyle/>
                    <a:p>
                      <a:endParaRPr lang="fr-CH"/>
                    </a:p>
                  </a:txBody>
                  <a:tcPr/>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632811047"/>
                  </a:ext>
                </a:extLst>
              </a:tr>
              <a:tr h="167981">
                <a:tc>
                  <a:txBody>
                    <a:bodyPr/>
                    <a:lstStyle/>
                    <a:p>
                      <a:pPr algn="l" fontAlgn="b"/>
                      <a:r>
                        <a:rPr lang="fr-CH" sz="1000" b="1" i="0" u="sng" strike="noStrike">
                          <a:solidFill>
                            <a:srgbClr val="000000"/>
                          </a:solidFill>
                          <a:effectLst/>
                          <a:latin typeface="Aptos Narrow" panose="020B0004020202020204" pitchFamily="34" charset="0"/>
                        </a:rPr>
                        <a:t>Garderie</a:t>
                      </a:r>
                    </a:p>
                  </a:txBody>
                  <a:tcPr marL="8399" marR="8399" marT="8399" marB="0" anchor="b">
                    <a:lnL>
                      <a:noFill/>
                    </a:lnL>
                    <a:lnR>
                      <a:noFill/>
                    </a:lnR>
                    <a:lnT>
                      <a:noFill/>
                    </a:lnT>
                    <a:lnB>
                      <a:noFill/>
                    </a:lnB>
                    <a:noFill/>
                  </a:tcPr>
                </a:tc>
                <a:tc>
                  <a:txBody>
                    <a:bodyPr/>
                    <a:lstStyle/>
                    <a:p>
                      <a:pPr algn="l"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extLst>
                  <a:ext uri="{0D108BD9-81ED-4DB2-BD59-A6C34878D82A}">
                    <a16:rowId xmlns:a16="http://schemas.microsoft.com/office/drawing/2014/main" val="1624984875"/>
                  </a:ext>
                </a:extLst>
              </a:tr>
              <a:tr h="167981">
                <a:tc>
                  <a:txBody>
                    <a:bodyPr/>
                    <a:lstStyle/>
                    <a:p>
                      <a:pPr algn="ctr" fontAlgn="b"/>
                      <a:r>
                        <a:rPr lang="fr-CH" sz="1000" b="1" i="0" u="none" strike="noStrike">
                          <a:solidFill>
                            <a:srgbClr val="000000"/>
                          </a:solidFill>
                          <a:effectLst/>
                          <a:highlight>
                            <a:srgbClr val="FF6600"/>
                          </a:highlight>
                          <a:latin typeface="Aptos Narrow" panose="020B0004020202020204" pitchFamily="34" charset="0"/>
                        </a:rPr>
                        <a:t>2 244 119 CHF</a:t>
                      </a:r>
                    </a:p>
                  </a:txBody>
                  <a:tcPr marL="8399" marR="8399" marT="8399" marB="0" anchor="b">
                    <a:lnL>
                      <a:noFill/>
                    </a:lnL>
                    <a:lnR>
                      <a:noFill/>
                    </a:lnR>
                    <a:lnT>
                      <a:noFill/>
                    </a:lnT>
                    <a:lnB>
                      <a:noFill/>
                    </a:lnB>
                    <a:solidFill>
                      <a:srgbClr val="FF6600"/>
                    </a:solidFill>
                  </a:tcPr>
                </a:tc>
                <a:tc>
                  <a:txBody>
                    <a:bodyPr/>
                    <a:lstStyle/>
                    <a:p>
                      <a:pPr algn="ctr" fontAlgn="b"/>
                      <a:r>
                        <a:rPr lang="fr-CH" sz="1000" b="1" i="0" u="none" strike="noStrike">
                          <a:solidFill>
                            <a:srgbClr val="000000"/>
                          </a:solidFill>
                          <a:effectLst/>
                          <a:latin typeface="Aptos Narrow" panose="020B0004020202020204" pitchFamily="34" charset="0"/>
                        </a:rPr>
                        <a:t>1 080 821 CHF</a:t>
                      </a:r>
                    </a:p>
                  </a:txBody>
                  <a:tcPr marL="8399" marR="8399" marT="8399" marB="0" anchor="b">
                    <a:lnL>
                      <a:noFill/>
                    </a:lnL>
                    <a:lnR>
                      <a:noFill/>
                    </a:lnR>
                    <a:lnT>
                      <a:noFill/>
                    </a:lnT>
                    <a:lnB>
                      <a:noFill/>
                    </a:lnB>
                    <a:noFill/>
                  </a:tcPr>
                </a:tc>
                <a:tc>
                  <a:txBody>
                    <a:bodyPr/>
                    <a:lstStyle/>
                    <a:p>
                      <a:pPr algn="ctr" fontAlgn="b"/>
                      <a:r>
                        <a:rPr lang="fr-CH" sz="1000" b="1" i="0" u="none" strike="noStrike">
                          <a:solidFill>
                            <a:srgbClr val="000000"/>
                          </a:solidFill>
                          <a:effectLst/>
                          <a:highlight>
                            <a:srgbClr val="92D050"/>
                          </a:highlight>
                          <a:latin typeface="Aptos Narrow" panose="020B0004020202020204" pitchFamily="34" charset="0"/>
                        </a:rPr>
                        <a:t>48%</a:t>
                      </a:r>
                    </a:p>
                  </a:txBody>
                  <a:tcPr marL="8399" marR="8399" marT="8399" marB="0" anchor="b">
                    <a:lnL>
                      <a:noFill/>
                    </a:lnL>
                    <a:lnR>
                      <a:noFill/>
                    </a:lnR>
                    <a:lnT>
                      <a:noFill/>
                    </a:lnT>
                    <a:lnB>
                      <a:noFill/>
                    </a:lnB>
                    <a:solidFill>
                      <a:srgbClr val="92D050"/>
                    </a:solidFill>
                  </a:tcPr>
                </a:tc>
                <a:tc>
                  <a:txBody>
                    <a:bodyPr/>
                    <a:lstStyle/>
                    <a:p>
                      <a:pPr algn="ctr" fontAlgn="b"/>
                      <a:r>
                        <a:rPr lang="fr-CH" sz="1000" b="1" i="0" u="none" strike="noStrike">
                          <a:solidFill>
                            <a:srgbClr val="000000"/>
                          </a:solidFill>
                          <a:effectLst/>
                          <a:latin typeface="Aptos Narrow" panose="020B0004020202020204" pitchFamily="34" charset="0"/>
                        </a:rPr>
                        <a:t>477 635 CHF</a:t>
                      </a:r>
                    </a:p>
                  </a:txBody>
                  <a:tcPr marL="8399" marR="8399" marT="8399" marB="0" anchor="b">
                    <a:lnL>
                      <a:noFill/>
                    </a:lnL>
                    <a:lnR>
                      <a:noFill/>
                    </a:lnR>
                    <a:lnT>
                      <a:noFill/>
                    </a:lnT>
                    <a:lnB>
                      <a:noFill/>
                    </a:lnB>
                    <a:noFill/>
                  </a:tcPr>
                </a:tc>
                <a:tc>
                  <a:txBody>
                    <a:bodyPr/>
                    <a:lstStyle/>
                    <a:p>
                      <a:pPr algn="ctr" fontAlgn="b"/>
                      <a:r>
                        <a:rPr lang="fr-CH" sz="1000" b="1" i="0" u="none" strike="noStrike">
                          <a:solidFill>
                            <a:srgbClr val="000000"/>
                          </a:solidFill>
                          <a:effectLst/>
                          <a:highlight>
                            <a:srgbClr val="92D050"/>
                          </a:highlight>
                          <a:latin typeface="Aptos Narrow" panose="020B0004020202020204" pitchFamily="34" charset="0"/>
                        </a:rPr>
                        <a:t>21%</a:t>
                      </a:r>
                    </a:p>
                  </a:txBody>
                  <a:tcPr marL="8399" marR="8399" marT="8399" marB="0" anchor="b">
                    <a:lnL>
                      <a:noFill/>
                    </a:lnL>
                    <a:lnR>
                      <a:noFill/>
                    </a:lnR>
                    <a:lnT>
                      <a:noFill/>
                    </a:lnT>
                    <a:lnB>
                      <a:noFill/>
                    </a:lnB>
                    <a:solidFill>
                      <a:srgbClr val="92D050"/>
                    </a:solidFill>
                  </a:tcPr>
                </a:tc>
                <a:tc>
                  <a:txBody>
                    <a:bodyPr/>
                    <a:lstStyle/>
                    <a:p>
                      <a:pPr algn="ctr" fontAlgn="b"/>
                      <a:r>
                        <a:rPr lang="fr-CH" sz="1000" b="1" i="0" u="none" strike="noStrike">
                          <a:solidFill>
                            <a:srgbClr val="000000"/>
                          </a:solidFill>
                          <a:effectLst/>
                          <a:latin typeface="Aptos Narrow" panose="020B0004020202020204" pitchFamily="34" charset="0"/>
                        </a:rPr>
                        <a:t>51 417 CHF</a:t>
                      </a:r>
                    </a:p>
                  </a:txBody>
                  <a:tcPr marL="8399" marR="8399" marT="8399" marB="0" anchor="b">
                    <a:lnL>
                      <a:noFill/>
                    </a:lnL>
                    <a:lnR>
                      <a:noFill/>
                    </a:lnR>
                    <a:lnT>
                      <a:noFill/>
                    </a:lnT>
                    <a:lnB>
                      <a:noFill/>
                    </a:lnB>
                    <a:noFill/>
                  </a:tcPr>
                </a:tc>
                <a:tc>
                  <a:txBody>
                    <a:bodyPr/>
                    <a:lstStyle/>
                    <a:p>
                      <a:pPr algn="ctr" fontAlgn="b"/>
                      <a:r>
                        <a:rPr lang="fr-CH" sz="1000" b="1" i="0" u="none" strike="noStrike">
                          <a:solidFill>
                            <a:srgbClr val="000000"/>
                          </a:solidFill>
                          <a:effectLst/>
                          <a:highlight>
                            <a:srgbClr val="92D050"/>
                          </a:highlight>
                          <a:latin typeface="Aptos Narrow" panose="020B0004020202020204" pitchFamily="34" charset="0"/>
                        </a:rPr>
                        <a:t>2%</a:t>
                      </a:r>
                    </a:p>
                  </a:txBody>
                  <a:tcPr marL="8399" marR="8399" marT="8399" marB="0" anchor="b">
                    <a:lnL>
                      <a:noFill/>
                    </a:lnL>
                    <a:lnR>
                      <a:noFill/>
                    </a:lnR>
                    <a:lnT>
                      <a:noFill/>
                    </a:lnT>
                    <a:lnB>
                      <a:noFill/>
                    </a:lnB>
                    <a:solidFill>
                      <a:srgbClr val="92D050"/>
                    </a:solidFill>
                  </a:tcPr>
                </a:tc>
                <a:tc>
                  <a:txBody>
                    <a:bodyPr/>
                    <a:lstStyle/>
                    <a:p>
                      <a:pPr algn="ctr" fontAlgn="b"/>
                      <a:r>
                        <a:rPr lang="fr-CH" sz="1000" b="1" i="0" u="none" strike="noStrike">
                          <a:solidFill>
                            <a:srgbClr val="000000"/>
                          </a:solidFill>
                          <a:effectLst/>
                          <a:latin typeface="Aptos Narrow" panose="020B0004020202020204" pitchFamily="34" charset="0"/>
                        </a:rPr>
                        <a:t>53 825 CHF</a:t>
                      </a:r>
                    </a:p>
                  </a:txBody>
                  <a:tcPr marL="8399" marR="8399" marT="8399" marB="0" anchor="b">
                    <a:lnL>
                      <a:noFill/>
                    </a:lnL>
                    <a:lnR>
                      <a:noFill/>
                    </a:lnR>
                    <a:lnT>
                      <a:noFill/>
                    </a:lnT>
                    <a:lnB>
                      <a:noFill/>
                    </a:lnB>
                    <a:noFill/>
                  </a:tcPr>
                </a:tc>
                <a:tc>
                  <a:txBody>
                    <a:bodyPr/>
                    <a:lstStyle/>
                    <a:p>
                      <a:pPr algn="ctr" fontAlgn="b"/>
                      <a:r>
                        <a:rPr lang="fr-CH" sz="1000" b="1" i="0" u="none" strike="noStrike">
                          <a:solidFill>
                            <a:srgbClr val="000000"/>
                          </a:solidFill>
                          <a:effectLst/>
                          <a:highlight>
                            <a:srgbClr val="92D050"/>
                          </a:highlight>
                          <a:latin typeface="Aptos Narrow" panose="020B0004020202020204" pitchFamily="34" charset="0"/>
                        </a:rPr>
                        <a:t>2%</a:t>
                      </a:r>
                    </a:p>
                  </a:txBody>
                  <a:tcPr marL="8399" marR="8399" marT="8399" marB="0" anchor="b">
                    <a:lnL>
                      <a:noFill/>
                    </a:lnL>
                    <a:lnR>
                      <a:noFill/>
                    </a:lnR>
                    <a:lnT>
                      <a:noFill/>
                    </a:lnT>
                    <a:lnB>
                      <a:noFill/>
                    </a:lnB>
                    <a:solidFill>
                      <a:srgbClr val="92D050"/>
                    </a:solidFill>
                  </a:tcPr>
                </a:tc>
                <a:tc>
                  <a:txBody>
                    <a:bodyPr/>
                    <a:lstStyle/>
                    <a:p>
                      <a:pPr algn="ctr" fontAlgn="b"/>
                      <a:r>
                        <a:rPr lang="fr-CH" sz="1000" b="1" i="0" u="none" strike="noStrike">
                          <a:solidFill>
                            <a:srgbClr val="000000"/>
                          </a:solidFill>
                          <a:effectLst/>
                          <a:highlight>
                            <a:srgbClr val="FFC000"/>
                          </a:highlight>
                          <a:latin typeface="Aptos Narrow" panose="020B0004020202020204" pitchFamily="34" charset="0"/>
                        </a:rPr>
                        <a:t>580 421 CHF</a:t>
                      </a:r>
                    </a:p>
                  </a:txBody>
                  <a:tcPr marL="8399" marR="8399" marT="8399" marB="0" anchor="b">
                    <a:lnL>
                      <a:noFill/>
                    </a:lnL>
                    <a:lnR>
                      <a:noFill/>
                    </a:lnR>
                    <a:lnT>
                      <a:noFill/>
                    </a:lnT>
                    <a:lnB>
                      <a:noFill/>
                    </a:lnB>
                    <a:solidFill>
                      <a:srgbClr val="FFC000"/>
                    </a:solidFill>
                  </a:tcPr>
                </a:tc>
                <a:tc>
                  <a:txBody>
                    <a:bodyPr/>
                    <a:lstStyle/>
                    <a:p>
                      <a:pPr algn="ctr" fontAlgn="b"/>
                      <a:r>
                        <a:rPr lang="fr-CH" sz="1000" b="1" i="0" u="none" strike="noStrike">
                          <a:solidFill>
                            <a:srgbClr val="000000"/>
                          </a:solidFill>
                          <a:effectLst/>
                          <a:highlight>
                            <a:srgbClr val="FFC000"/>
                          </a:highlight>
                          <a:latin typeface="Aptos Narrow" panose="020B0004020202020204" pitchFamily="34" charset="0"/>
                        </a:rPr>
                        <a:t>27%</a:t>
                      </a:r>
                    </a:p>
                  </a:txBody>
                  <a:tcPr marL="8399" marR="8399" marT="8399" marB="0" anchor="b">
                    <a:lnL>
                      <a:noFill/>
                    </a:lnL>
                    <a:lnR>
                      <a:noFill/>
                    </a:lnR>
                    <a:lnT>
                      <a:noFill/>
                    </a:lnT>
                    <a:lnB>
                      <a:noFill/>
                    </a:lnB>
                    <a:solidFill>
                      <a:srgbClr val="FFC000"/>
                    </a:solidFill>
                  </a:tcPr>
                </a:tc>
                <a:tc>
                  <a:txBody>
                    <a:bodyPr/>
                    <a:lstStyle/>
                    <a:p>
                      <a:pPr algn="ctr" fontAlgn="b"/>
                      <a:r>
                        <a:rPr lang="fr-CH" sz="1000" b="1" i="0" u="none" strike="noStrike">
                          <a:solidFill>
                            <a:srgbClr val="000000"/>
                          </a:solidFill>
                          <a:effectLst/>
                          <a:highlight>
                            <a:srgbClr val="FF6600"/>
                          </a:highlight>
                          <a:latin typeface="Aptos Narrow" panose="020B0004020202020204" pitchFamily="34" charset="0"/>
                        </a:rPr>
                        <a:t>154 688 CHF</a:t>
                      </a:r>
                    </a:p>
                  </a:txBody>
                  <a:tcPr marL="8399" marR="8399" marT="8399" marB="0" anchor="b">
                    <a:lnL>
                      <a:noFill/>
                    </a:lnL>
                    <a:lnR>
                      <a:noFill/>
                    </a:lnR>
                    <a:lnT>
                      <a:noFill/>
                    </a:lnT>
                    <a:lnB>
                      <a:noFill/>
                    </a:lnB>
                    <a:solidFill>
                      <a:srgbClr val="FF6600"/>
                    </a:solidFill>
                  </a:tcPr>
                </a:tc>
                <a:tc>
                  <a:txBody>
                    <a:bodyPr/>
                    <a:lstStyle/>
                    <a:p>
                      <a:pPr algn="r" fontAlgn="b"/>
                      <a:r>
                        <a:rPr lang="fr-CH" sz="1000" b="1" i="0" u="none" strike="noStrike">
                          <a:solidFill>
                            <a:srgbClr val="000000"/>
                          </a:solidFill>
                          <a:effectLst/>
                          <a:highlight>
                            <a:srgbClr val="FFC000"/>
                          </a:highlight>
                          <a:latin typeface="Aptos Narrow" panose="020B0004020202020204" pitchFamily="34" charset="0"/>
                        </a:rPr>
                        <a:t>735 109 CHF</a:t>
                      </a:r>
                    </a:p>
                  </a:txBody>
                  <a:tcPr marL="8399" marR="8399" marT="8399" marB="0" anchor="b">
                    <a:lnL>
                      <a:noFill/>
                    </a:lnL>
                    <a:lnR>
                      <a:noFill/>
                    </a:lnR>
                    <a:lnT>
                      <a:noFill/>
                    </a:lnT>
                    <a:lnB>
                      <a:noFill/>
                    </a:lnB>
                    <a:solidFill>
                      <a:srgbClr val="FFC000"/>
                    </a:solidFill>
                  </a:tcPr>
                </a:tc>
                <a:extLst>
                  <a:ext uri="{0D108BD9-81ED-4DB2-BD59-A6C34878D82A}">
                    <a16:rowId xmlns:a16="http://schemas.microsoft.com/office/drawing/2014/main" val="1009054731"/>
                  </a:ext>
                </a:extLst>
              </a:tr>
              <a:tr h="167981">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extLst>
                  <a:ext uri="{0D108BD9-81ED-4DB2-BD59-A6C34878D82A}">
                    <a16:rowId xmlns:a16="http://schemas.microsoft.com/office/drawing/2014/main" val="3616106549"/>
                  </a:ext>
                </a:extLst>
              </a:tr>
              <a:tr h="167981">
                <a:tc>
                  <a:txBody>
                    <a:bodyPr/>
                    <a:lstStyle/>
                    <a:p>
                      <a:pPr algn="l" fontAlgn="b"/>
                      <a:r>
                        <a:rPr lang="fr-CH" sz="1000" b="1" i="0" u="sng" strike="noStrike">
                          <a:solidFill>
                            <a:srgbClr val="000000"/>
                          </a:solidFill>
                          <a:effectLst/>
                          <a:latin typeface="Aptos Narrow" panose="020B0004020202020204" pitchFamily="34" charset="0"/>
                        </a:rPr>
                        <a:t>Accueil </a:t>
                      </a:r>
                      <a:r>
                        <a:rPr lang="fr-CH" sz="1000" b="1" i="0" u="sng" strike="noStrike" dirty="0">
                          <a:solidFill>
                            <a:srgbClr val="000000"/>
                          </a:solidFill>
                          <a:effectLst/>
                          <a:latin typeface="Aptos Narrow" panose="020B0004020202020204" pitchFamily="34" charset="0"/>
                        </a:rPr>
                        <a:t>familial</a:t>
                      </a: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extLst>
                  <a:ext uri="{0D108BD9-81ED-4DB2-BD59-A6C34878D82A}">
                    <a16:rowId xmlns:a16="http://schemas.microsoft.com/office/drawing/2014/main" val="3567914208"/>
                  </a:ext>
                </a:extLst>
              </a:tr>
              <a:tr h="167981">
                <a:tc>
                  <a:txBody>
                    <a:bodyPr/>
                    <a:lstStyle/>
                    <a:p>
                      <a:pPr algn="ctr" fontAlgn="b"/>
                      <a:r>
                        <a:rPr lang="fr-CH" sz="1000" b="1" i="0" u="none" strike="noStrike">
                          <a:solidFill>
                            <a:srgbClr val="000000"/>
                          </a:solidFill>
                          <a:effectLst/>
                          <a:highlight>
                            <a:srgbClr val="FF6600"/>
                          </a:highlight>
                          <a:latin typeface="Aptos Narrow" panose="020B0004020202020204" pitchFamily="34" charset="0"/>
                        </a:rPr>
                        <a:t>1 065 748 CHF</a:t>
                      </a:r>
                    </a:p>
                  </a:txBody>
                  <a:tcPr marL="8399" marR="8399" marT="8399" marB="0" anchor="b">
                    <a:lnL>
                      <a:noFill/>
                    </a:lnL>
                    <a:lnR>
                      <a:noFill/>
                    </a:lnR>
                    <a:lnT>
                      <a:noFill/>
                    </a:lnT>
                    <a:lnB>
                      <a:noFill/>
                    </a:lnB>
                    <a:solidFill>
                      <a:srgbClr val="FF6600"/>
                    </a:solidFill>
                  </a:tcPr>
                </a:tc>
                <a:tc>
                  <a:txBody>
                    <a:bodyPr/>
                    <a:lstStyle/>
                    <a:p>
                      <a:pPr algn="ctr" fontAlgn="b"/>
                      <a:r>
                        <a:rPr lang="fr-CH" sz="1000" b="1" i="0" u="none" strike="noStrike">
                          <a:solidFill>
                            <a:srgbClr val="000000"/>
                          </a:solidFill>
                          <a:effectLst/>
                          <a:latin typeface="Aptos Narrow" panose="020B0004020202020204" pitchFamily="34" charset="0"/>
                        </a:rPr>
                        <a:t>600 577 CHF</a:t>
                      </a:r>
                    </a:p>
                  </a:txBody>
                  <a:tcPr marL="8399" marR="8399" marT="8399" marB="0" anchor="b">
                    <a:lnL>
                      <a:noFill/>
                    </a:lnL>
                    <a:lnR>
                      <a:noFill/>
                    </a:lnR>
                    <a:lnT>
                      <a:noFill/>
                    </a:lnT>
                    <a:lnB>
                      <a:noFill/>
                    </a:lnB>
                    <a:noFill/>
                  </a:tcPr>
                </a:tc>
                <a:tc>
                  <a:txBody>
                    <a:bodyPr/>
                    <a:lstStyle/>
                    <a:p>
                      <a:pPr algn="ctr" fontAlgn="b"/>
                      <a:r>
                        <a:rPr lang="fr-CH" sz="1000" b="1" i="0" u="none" strike="noStrike">
                          <a:solidFill>
                            <a:srgbClr val="000000"/>
                          </a:solidFill>
                          <a:effectLst/>
                          <a:highlight>
                            <a:srgbClr val="92D050"/>
                          </a:highlight>
                          <a:latin typeface="Aptos Narrow" panose="020B0004020202020204" pitchFamily="34" charset="0"/>
                        </a:rPr>
                        <a:t>56%</a:t>
                      </a:r>
                    </a:p>
                  </a:txBody>
                  <a:tcPr marL="8399" marR="8399" marT="8399" marB="0" anchor="b">
                    <a:lnL>
                      <a:noFill/>
                    </a:lnL>
                    <a:lnR>
                      <a:noFill/>
                    </a:lnR>
                    <a:lnT>
                      <a:noFill/>
                    </a:lnT>
                    <a:lnB>
                      <a:noFill/>
                    </a:lnB>
                    <a:solidFill>
                      <a:srgbClr val="92D050"/>
                    </a:solidFill>
                  </a:tcPr>
                </a:tc>
                <a:tc>
                  <a:txBody>
                    <a:bodyPr/>
                    <a:lstStyle/>
                    <a:p>
                      <a:pPr algn="ctr" fontAlgn="b"/>
                      <a:r>
                        <a:rPr lang="fr-CH" sz="1000" b="1" i="0" u="none" strike="noStrike">
                          <a:solidFill>
                            <a:srgbClr val="000000"/>
                          </a:solidFill>
                          <a:effectLst/>
                          <a:latin typeface="Aptos Narrow" panose="020B0004020202020204" pitchFamily="34" charset="0"/>
                        </a:rPr>
                        <a:t>134 822 CHF</a:t>
                      </a:r>
                    </a:p>
                  </a:txBody>
                  <a:tcPr marL="8399" marR="8399" marT="8399" marB="0" anchor="b">
                    <a:lnL>
                      <a:noFill/>
                    </a:lnL>
                    <a:lnR>
                      <a:noFill/>
                    </a:lnR>
                    <a:lnT>
                      <a:noFill/>
                    </a:lnT>
                    <a:lnB>
                      <a:noFill/>
                    </a:lnB>
                    <a:noFill/>
                  </a:tcPr>
                </a:tc>
                <a:tc>
                  <a:txBody>
                    <a:bodyPr/>
                    <a:lstStyle/>
                    <a:p>
                      <a:pPr algn="ctr" fontAlgn="b"/>
                      <a:r>
                        <a:rPr lang="fr-CH" sz="1000" b="1" i="0" u="none" strike="noStrike">
                          <a:solidFill>
                            <a:srgbClr val="000000"/>
                          </a:solidFill>
                          <a:effectLst/>
                          <a:highlight>
                            <a:srgbClr val="92D050"/>
                          </a:highlight>
                          <a:latin typeface="Aptos Narrow" panose="020B0004020202020204" pitchFamily="34" charset="0"/>
                        </a:rPr>
                        <a:t>13%</a:t>
                      </a:r>
                    </a:p>
                  </a:txBody>
                  <a:tcPr marL="8399" marR="8399" marT="8399" marB="0" anchor="b">
                    <a:lnL>
                      <a:noFill/>
                    </a:lnL>
                    <a:lnR>
                      <a:noFill/>
                    </a:lnR>
                    <a:lnT>
                      <a:noFill/>
                    </a:lnT>
                    <a:lnB>
                      <a:noFill/>
                    </a:lnB>
                    <a:solidFill>
                      <a:srgbClr val="92D050"/>
                    </a:solidFill>
                  </a:tcPr>
                </a:tc>
                <a:tc>
                  <a:txBody>
                    <a:bodyPr/>
                    <a:lstStyle/>
                    <a:p>
                      <a:pPr algn="ctr" fontAlgn="b"/>
                      <a:r>
                        <a:rPr lang="fr-CH" sz="1000" b="1" i="0" u="none" strike="noStrike">
                          <a:solidFill>
                            <a:srgbClr val="000000"/>
                          </a:solidFill>
                          <a:effectLst/>
                          <a:latin typeface="Aptos Narrow" panose="020B0004020202020204" pitchFamily="34" charset="0"/>
                        </a:rPr>
                        <a:t>1 000 CHF</a:t>
                      </a:r>
                    </a:p>
                  </a:txBody>
                  <a:tcPr marL="8399" marR="8399" marT="8399" marB="0" anchor="b">
                    <a:lnL>
                      <a:noFill/>
                    </a:lnL>
                    <a:lnR>
                      <a:noFill/>
                    </a:lnR>
                    <a:lnT>
                      <a:noFill/>
                    </a:lnT>
                    <a:lnB>
                      <a:noFill/>
                    </a:lnB>
                    <a:noFill/>
                  </a:tcPr>
                </a:tc>
                <a:tc>
                  <a:txBody>
                    <a:bodyPr/>
                    <a:lstStyle/>
                    <a:p>
                      <a:pPr algn="ctr" fontAlgn="b"/>
                      <a:r>
                        <a:rPr lang="fr-CH" sz="1000" b="1" i="0" u="none" strike="noStrike">
                          <a:solidFill>
                            <a:srgbClr val="000000"/>
                          </a:solidFill>
                          <a:effectLst/>
                          <a:highlight>
                            <a:srgbClr val="92D050"/>
                          </a:highlight>
                          <a:latin typeface="Aptos Narrow" panose="020B0004020202020204" pitchFamily="34" charset="0"/>
                        </a:rPr>
                        <a:t>0%</a:t>
                      </a:r>
                    </a:p>
                  </a:txBody>
                  <a:tcPr marL="8399" marR="8399" marT="8399" marB="0" anchor="b">
                    <a:lnL>
                      <a:noFill/>
                    </a:lnL>
                    <a:lnR>
                      <a:noFill/>
                    </a:lnR>
                    <a:lnT>
                      <a:noFill/>
                    </a:lnT>
                    <a:lnB>
                      <a:noFill/>
                    </a:lnB>
                    <a:solidFill>
                      <a:srgbClr val="92D050"/>
                    </a:solidFill>
                  </a:tcPr>
                </a:tc>
                <a:tc>
                  <a:txBody>
                    <a:bodyPr/>
                    <a:lstStyle/>
                    <a:p>
                      <a:pPr algn="ctr" fontAlgn="b"/>
                      <a:r>
                        <a:rPr lang="fr-CH" sz="1000" b="1" i="0" u="none" strike="noStrike">
                          <a:solidFill>
                            <a:srgbClr val="000000"/>
                          </a:solidFill>
                          <a:effectLst/>
                          <a:latin typeface="Aptos Narrow" panose="020B0004020202020204" pitchFamily="34" charset="0"/>
                        </a:rPr>
                        <a:t>11 304 CHF</a:t>
                      </a:r>
                    </a:p>
                  </a:txBody>
                  <a:tcPr marL="8399" marR="8399" marT="8399" marB="0" anchor="b">
                    <a:lnL>
                      <a:noFill/>
                    </a:lnL>
                    <a:lnR>
                      <a:noFill/>
                    </a:lnR>
                    <a:lnT>
                      <a:noFill/>
                    </a:lnT>
                    <a:lnB>
                      <a:noFill/>
                    </a:lnB>
                    <a:noFill/>
                  </a:tcPr>
                </a:tc>
                <a:tc>
                  <a:txBody>
                    <a:bodyPr/>
                    <a:lstStyle/>
                    <a:p>
                      <a:pPr algn="ctr" fontAlgn="b"/>
                      <a:r>
                        <a:rPr lang="fr-CH" sz="1000" b="1" i="0" u="none" strike="noStrike">
                          <a:solidFill>
                            <a:srgbClr val="000000"/>
                          </a:solidFill>
                          <a:effectLst/>
                          <a:highlight>
                            <a:srgbClr val="92D050"/>
                          </a:highlight>
                          <a:latin typeface="Aptos Narrow" panose="020B0004020202020204" pitchFamily="34" charset="0"/>
                        </a:rPr>
                        <a:t>1%</a:t>
                      </a:r>
                    </a:p>
                  </a:txBody>
                  <a:tcPr marL="8399" marR="8399" marT="8399" marB="0" anchor="b">
                    <a:lnL>
                      <a:noFill/>
                    </a:lnL>
                    <a:lnR>
                      <a:noFill/>
                    </a:lnR>
                    <a:lnT>
                      <a:noFill/>
                    </a:lnT>
                    <a:lnB>
                      <a:noFill/>
                    </a:lnB>
                    <a:solidFill>
                      <a:srgbClr val="92D050"/>
                    </a:solidFill>
                  </a:tcPr>
                </a:tc>
                <a:tc>
                  <a:txBody>
                    <a:bodyPr/>
                    <a:lstStyle/>
                    <a:p>
                      <a:pPr algn="ctr" fontAlgn="b"/>
                      <a:r>
                        <a:rPr lang="fr-CH" sz="1000" b="1" i="0" u="none" strike="noStrike">
                          <a:solidFill>
                            <a:srgbClr val="000000"/>
                          </a:solidFill>
                          <a:effectLst/>
                          <a:highlight>
                            <a:srgbClr val="FFC000"/>
                          </a:highlight>
                          <a:latin typeface="Aptos Narrow" panose="020B0004020202020204" pitchFamily="34" charset="0"/>
                        </a:rPr>
                        <a:t>318 045 CHF</a:t>
                      </a:r>
                    </a:p>
                  </a:txBody>
                  <a:tcPr marL="8399" marR="8399" marT="8399" marB="0" anchor="b">
                    <a:lnL>
                      <a:noFill/>
                    </a:lnL>
                    <a:lnR>
                      <a:noFill/>
                    </a:lnR>
                    <a:lnT>
                      <a:noFill/>
                    </a:lnT>
                    <a:lnB>
                      <a:noFill/>
                    </a:lnB>
                    <a:solidFill>
                      <a:srgbClr val="FFC000"/>
                    </a:solidFill>
                  </a:tcPr>
                </a:tc>
                <a:tc>
                  <a:txBody>
                    <a:bodyPr/>
                    <a:lstStyle/>
                    <a:p>
                      <a:pPr algn="ctr" fontAlgn="b"/>
                      <a:r>
                        <a:rPr lang="fr-CH" sz="1000" b="1" i="0" u="none" strike="noStrike">
                          <a:solidFill>
                            <a:srgbClr val="000000"/>
                          </a:solidFill>
                          <a:effectLst/>
                          <a:highlight>
                            <a:srgbClr val="FFC000"/>
                          </a:highlight>
                          <a:latin typeface="Aptos Narrow" panose="020B0004020202020204" pitchFamily="34" charset="0"/>
                        </a:rPr>
                        <a:t>30%</a:t>
                      </a:r>
                    </a:p>
                  </a:txBody>
                  <a:tcPr marL="8399" marR="8399" marT="8399" marB="0" anchor="b">
                    <a:lnL>
                      <a:noFill/>
                    </a:lnL>
                    <a:lnR>
                      <a:noFill/>
                    </a:lnR>
                    <a:lnT>
                      <a:noFill/>
                    </a:lnT>
                    <a:lnB>
                      <a:noFill/>
                    </a:lnB>
                    <a:solidFill>
                      <a:srgbClr val="FFC000"/>
                    </a:solidFill>
                  </a:tcPr>
                </a:tc>
                <a:tc>
                  <a:txBody>
                    <a:bodyPr/>
                    <a:lstStyle/>
                    <a:p>
                      <a:pPr algn="ctr" fontAlgn="b"/>
                      <a:r>
                        <a:rPr lang="fr-CH" sz="1000" b="1" i="0" u="none" strike="noStrike">
                          <a:solidFill>
                            <a:srgbClr val="000000"/>
                          </a:solidFill>
                          <a:effectLst/>
                          <a:highlight>
                            <a:srgbClr val="FF6600"/>
                          </a:highlight>
                          <a:latin typeface="Aptos Narrow" panose="020B0004020202020204" pitchFamily="34" charset="0"/>
                        </a:rPr>
                        <a:t>18 015 CHF</a:t>
                      </a:r>
                    </a:p>
                  </a:txBody>
                  <a:tcPr marL="8399" marR="8399" marT="8399" marB="0" anchor="b">
                    <a:lnL>
                      <a:noFill/>
                    </a:lnL>
                    <a:lnR>
                      <a:noFill/>
                    </a:lnR>
                    <a:lnT>
                      <a:noFill/>
                    </a:lnT>
                    <a:lnB>
                      <a:noFill/>
                    </a:lnB>
                    <a:solidFill>
                      <a:srgbClr val="FF6600"/>
                    </a:solidFill>
                  </a:tcPr>
                </a:tc>
                <a:tc>
                  <a:txBody>
                    <a:bodyPr/>
                    <a:lstStyle/>
                    <a:p>
                      <a:pPr algn="r" fontAlgn="b"/>
                      <a:r>
                        <a:rPr lang="fr-CH" sz="1000" b="1" i="0" u="none" strike="noStrike">
                          <a:solidFill>
                            <a:srgbClr val="000000"/>
                          </a:solidFill>
                          <a:effectLst/>
                          <a:highlight>
                            <a:srgbClr val="FFC000"/>
                          </a:highlight>
                          <a:latin typeface="Aptos Narrow" panose="020B0004020202020204" pitchFamily="34" charset="0"/>
                        </a:rPr>
                        <a:t>336 060 CHF</a:t>
                      </a:r>
                    </a:p>
                  </a:txBody>
                  <a:tcPr marL="8399" marR="8399" marT="8399" marB="0" anchor="b">
                    <a:lnL>
                      <a:noFill/>
                    </a:lnL>
                    <a:lnR>
                      <a:noFill/>
                    </a:lnR>
                    <a:lnT>
                      <a:noFill/>
                    </a:lnT>
                    <a:lnB>
                      <a:noFill/>
                    </a:lnB>
                    <a:solidFill>
                      <a:srgbClr val="FFC000"/>
                    </a:solidFill>
                  </a:tcPr>
                </a:tc>
                <a:extLst>
                  <a:ext uri="{0D108BD9-81ED-4DB2-BD59-A6C34878D82A}">
                    <a16:rowId xmlns:a16="http://schemas.microsoft.com/office/drawing/2014/main" val="3026918355"/>
                  </a:ext>
                </a:extLst>
              </a:tr>
              <a:tr h="167981">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extLst>
                  <a:ext uri="{0D108BD9-81ED-4DB2-BD59-A6C34878D82A}">
                    <a16:rowId xmlns:a16="http://schemas.microsoft.com/office/drawing/2014/main" val="2804913182"/>
                  </a:ext>
                </a:extLst>
              </a:tr>
              <a:tr h="167981">
                <a:tc>
                  <a:txBody>
                    <a:bodyPr/>
                    <a:lstStyle/>
                    <a:p>
                      <a:pPr algn="l" fontAlgn="b"/>
                      <a:r>
                        <a:rPr lang="fr-CH" sz="1000" b="1" i="0" u="sng" strike="noStrike">
                          <a:solidFill>
                            <a:srgbClr val="000000"/>
                          </a:solidFill>
                          <a:effectLst/>
                          <a:latin typeface="Aptos Narrow" panose="020B0004020202020204" pitchFamily="34" charset="0"/>
                        </a:rPr>
                        <a:t>UAPE</a:t>
                      </a: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extLst>
                  <a:ext uri="{0D108BD9-81ED-4DB2-BD59-A6C34878D82A}">
                    <a16:rowId xmlns:a16="http://schemas.microsoft.com/office/drawing/2014/main" val="2523597543"/>
                  </a:ext>
                </a:extLst>
              </a:tr>
              <a:tr h="167981">
                <a:tc>
                  <a:txBody>
                    <a:bodyPr/>
                    <a:lstStyle/>
                    <a:p>
                      <a:pPr algn="ctr" fontAlgn="b"/>
                      <a:r>
                        <a:rPr lang="fr-CH" sz="1000" b="1" i="0" u="none" strike="noStrike">
                          <a:solidFill>
                            <a:srgbClr val="000000"/>
                          </a:solidFill>
                          <a:effectLst/>
                          <a:highlight>
                            <a:srgbClr val="FF6600"/>
                          </a:highlight>
                          <a:latin typeface="Aptos Narrow" panose="020B0004020202020204" pitchFamily="34" charset="0"/>
                        </a:rPr>
                        <a:t>2 036 950 CHF</a:t>
                      </a:r>
                    </a:p>
                  </a:txBody>
                  <a:tcPr marL="8399" marR="8399" marT="8399" marB="0" anchor="b">
                    <a:lnL>
                      <a:noFill/>
                    </a:lnL>
                    <a:lnR>
                      <a:noFill/>
                    </a:lnR>
                    <a:lnT>
                      <a:noFill/>
                    </a:lnT>
                    <a:lnB>
                      <a:noFill/>
                    </a:lnB>
                    <a:solidFill>
                      <a:srgbClr val="FF6600"/>
                    </a:solidFill>
                  </a:tcPr>
                </a:tc>
                <a:tc>
                  <a:txBody>
                    <a:bodyPr/>
                    <a:lstStyle/>
                    <a:p>
                      <a:pPr algn="ctr" fontAlgn="b"/>
                      <a:r>
                        <a:rPr lang="fr-CH" sz="1000" b="1" i="0" u="none" strike="noStrike">
                          <a:solidFill>
                            <a:srgbClr val="000000"/>
                          </a:solidFill>
                          <a:effectLst/>
                          <a:latin typeface="Aptos Narrow" panose="020B0004020202020204" pitchFamily="34" charset="0"/>
                        </a:rPr>
                        <a:t>914 248 CHF</a:t>
                      </a:r>
                    </a:p>
                  </a:txBody>
                  <a:tcPr marL="8399" marR="8399" marT="8399" marB="0" anchor="b">
                    <a:lnL>
                      <a:noFill/>
                    </a:lnL>
                    <a:lnR>
                      <a:noFill/>
                    </a:lnR>
                    <a:lnT>
                      <a:noFill/>
                    </a:lnT>
                    <a:lnB>
                      <a:noFill/>
                    </a:lnB>
                    <a:noFill/>
                  </a:tcPr>
                </a:tc>
                <a:tc>
                  <a:txBody>
                    <a:bodyPr/>
                    <a:lstStyle/>
                    <a:p>
                      <a:pPr algn="ctr" fontAlgn="b"/>
                      <a:r>
                        <a:rPr lang="fr-CH" sz="1000" b="1" i="0" u="none" strike="noStrike">
                          <a:solidFill>
                            <a:srgbClr val="000000"/>
                          </a:solidFill>
                          <a:effectLst/>
                          <a:highlight>
                            <a:srgbClr val="92D050"/>
                          </a:highlight>
                          <a:latin typeface="Aptos Narrow" panose="020B0004020202020204" pitchFamily="34" charset="0"/>
                        </a:rPr>
                        <a:t>45%</a:t>
                      </a:r>
                    </a:p>
                  </a:txBody>
                  <a:tcPr marL="8399" marR="8399" marT="8399" marB="0" anchor="b">
                    <a:lnL>
                      <a:noFill/>
                    </a:lnL>
                    <a:lnR>
                      <a:noFill/>
                    </a:lnR>
                    <a:lnT>
                      <a:noFill/>
                    </a:lnT>
                    <a:lnB>
                      <a:noFill/>
                    </a:lnB>
                    <a:solidFill>
                      <a:srgbClr val="92D050"/>
                    </a:solidFill>
                  </a:tcPr>
                </a:tc>
                <a:tc>
                  <a:txBody>
                    <a:bodyPr/>
                    <a:lstStyle/>
                    <a:p>
                      <a:pPr algn="ctr" fontAlgn="b"/>
                      <a:r>
                        <a:rPr lang="fr-CH" sz="1000" b="1" i="0" u="none" strike="noStrike">
                          <a:solidFill>
                            <a:srgbClr val="000000"/>
                          </a:solidFill>
                          <a:effectLst/>
                          <a:latin typeface="Aptos Narrow" panose="020B0004020202020204" pitchFamily="34" charset="0"/>
                        </a:rPr>
                        <a:t>364 545 CHF</a:t>
                      </a:r>
                    </a:p>
                  </a:txBody>
                  <a:tcPr marL="8399" marR="8399" marT="8399" marB="0" anchor="b">
                    <a:lnL>
                      <a:noFill/>
                    </a:lnL>
                    <a:lnR>
                      <a:noFill/>
                    </a:lnR>
                    <a:lnT>
                      <a:noFill/>
                    </a:lnT>
                    <a:lnB>
                      <a:noFill/>
                    </a:lnB>
                    <a:noFill/>
                  </a:tcPr>
                </a:tc>
                <a:tc>
                  <a:txBody>
                    <a:bodyPr/>
                    <a:lstStyle/>
                    <a:p>
                      <a:pPr algn="ctr" fontAlgn="b"/>
                      <a:r>
                        <a:rPr lang="fr-CH" sz="1000" b="1" i="0" u="none" strike="noStrike">
                          <a:solidFill>
                            <a:srgbClr val="000000"/>
                          </a:solidFill>
                          <a:effectLst/>
                          <a:highlight>
                            <a:srgbClr val="92D050"/>
                          </a:highlight>
                          <a:latin typeface="Aptos Narrow" panose="020B0004020202020204" pitchFamily="34" charset="0"/>
                        </a:rPr>
                        <a:t>18%</a:t>
                      </a:r>
                    </a:p>
                  </a:txBody>
                  <a:tcPr marL="8399" marR="8399" marT="8399" marB="0" anchor="b">
                    <a:lnL>
                      <a:noFill/>
                    </a:lnL>
                    <a:lnR>
                      <a:noFill/>
                    </a:lnR>
                    <a:lnT>
                      <a:noFill/>
                    </a:lnT>
                    <a:lnB>
                      <a:noFill/>
                    </a:lnB>
                    <a:solidFill>
                      <a:srgbClr val="92D050"/>
                    </a:solidFill>
                  </a:tcPr>
                </a:tc>
                <a:tc>
                  <a:txBody>
                    <a:bodyPr/>
                    <a:lstStyle/>
                    <a:p>
                      <a:pPr algn="ctr" fontAlgn="b"/>
                      <a:r>
                        <a:rPr lang="fr-CH" sz="1000" b="1" i="0" u="none" strike="noStrike">
                          <a:solidFill>
                            <a:srgbClr val="000000"/>
                          </a:solidFill>
                          <a:effectLst/>
                          <a:latin typeface="Aptos Narrow" panose="020B0004020202020204" pitchFamily="34" charset="0"/>
                        </a:rPr>
                        <a:t>167 752 CHF</a:t>
                      </a:r>
                    </a:p>
                  </a:txBody>
                  <a:tcPr marL="8399" marR="8399" marT="8399" marB="0" anchor="b">
                    <a:lnL>
                      <a:noFill/>
                    </a:lnL>
                    <a:lnR>
                      <a:noFill/>
                    </a:lnR>
                    <a:lnT>
                      <a:noFill/>
                    </a:lnT>
                    <a:lnB>
                      <a:noFill/>
                    </a:lnB>
                    <a:noFill/>
                  </a:tcPr>
                </a:tc>
                <a:tc>
                  <a:txBody>
                    <a:bodyPr/>
                    <a:lstStyle/>
                    <a:p>
                      <a:pPr algn="ctr" fontAlgn="b"/>
                      <a:r>
                        <a:rPr lang="fr-CH" sz="1000" b="1" i="0" u="none" strike="noStrike">
                          <a:solidFill>
                            <a:srgbClr val="000000"/>
                          </a:solidFill>
                          <a:effectLst/>
                          <a:highlight>
                            <a:srgbClr val="92D050"/>
                          </a:highlight>
                          <a:latin typeface="Aptos Narrow" panose="020B0004020202020204" pitchFamily="34" charset="0"/>
                        </a:rPr>
                        <a:t>8%</a:t>
                      </a:r>
                    </a:p>
                  </a:txBody>
                  <a:tcPr marL="8399" marR="8399" marT="8399" marB="0" anchor="b">
                    <a:lnL>
                      <a:noFill/>
                    </a:lnL>
                    <a:lnR>
                      <a:noFill/>
                    </a:lnR>
                    <a:lnT>
                      <a:noFill/>
                    </a:lnT>
                    <a:lnB>
                      <a:noFill/>
                    </a:lnB>
                    <a:solidFill>
                      <a:srgbClr val="92D050"/>
                    </a:solidFill>
                  </a:tcPr>
                </a:tc>
                <a:tc>
                  <a:txBody>
                    <a:bodyPr/>
                    <a:lstStyle/>
                    <a:p>
                      <a:pPr algn="ctr" fontAlgn="b"/>
                      <a:r>
                        <a:rPr lang="fr-CH" sz="1000" b="1" i="0" u="none" strike="noStrike">
                          <a:solidFill>
                            <a:srgbClr val="000000"/>
                          </a:solidFill>
                          <a:effectLst/>
                          <a:latin typeface="Aptos Narrow" panose="020B0004020202020204" pitchFamily="34" charset="0"/>
                        </a:rPr>
                        <a:t>1 460 CHF</a:t>
                      </a:r>
                    </a:p>
                  </a:txBody>
                  <a:tcPr marL="8399" marR="8399" marT="8399" marB="0" anchor="b">
                    <a:lnL>
                      <a:noFill/>
                    </a:lnL>
                    <a:lnR>
                      <a:noFill/>
                    </a:lnR>
                    <a:lnT>
                      <a:noFill/>
                    </a:lnT>
                    <a:lnB>
                      <a:noFill/>
                    </a:lnB>
                    <a:noFill/>
                  </a:tcPr>
                </a:tc>
                <a:tc>
                  <a:txBody>
                    <a:bodyPr/>
                    <a:lstStyle/>
                    <a:p>
                      <a:pPr algn="ctr" fontAlgn="b"/>
                      <a:r>
                        <a:rPr lang="fr-CH" sz="1000" b="1" i="0" u="none" strike="noStrike">
                          <a:solidFill>
                            <a:srgbClr val="000000"/>
                          </a:solidFill>
                          <a:effectLst/>
                          <a:highlight>
                            <a:srgbClr val="92D050"/>
                          </a:highlight>
                          <a:latin typeface="Aptos Narrow" panose="020B0004020202020204" pitchFamily="34" charset="0"/>
                        </a:rPr>
                        <a:t>0%</a:t>
                      </a:r>
                    </a:p>
                  </a:txBody>
                  <a:tcPr marL="8399" marR="8399" marT="8399" marB="0" anchor="b">
                    <a:lnL>
                      <a:noFill/>
                    </a:lnL>
                    <a:lnR>
                      <a:noFill/>
                    </a:lnR>
                    <a:lnT>
                      <a:noFill/>
                    </a:lnT>
                    <a:lnB>
                      <a:noFill/>
                    </a:lnB>
                    <a:solidFill>
                      <a:srgbClr val="92D050"/>
                    </a:solidFill>
                  </a:tcPr>
                </a:tc>
                <a:tc>
                  <a:txBody>
                    <a:bodyPr/>
                    <a:lstStyle/>
                    <a:p>
                      <a:pPr algn="ctr" fontAlgn="b"/>
                      <a:r>
                        <a:rPr lang="fr-CH" sz="1000" b="1" i="0" u="none" strike="noStrike">
                          <a:solidFill>
                            <a:srgbClr val="000000"/>
                          </a:solidFill>
                          <a:effectLst/>
                          <a:highlight>
                            <a:srgbClr val="FFC000"/>
                          </a:highlight>
                          <a:latin typeface="Aptos Narrow" panose="020B0004020202020204" pitchFamily="34" charset="0"/>
                        </a:rPr>
                        <a:t>588 945 CHF</a:t>
                      </a:r>
                    </a:p>
                  </a:txBody>
                  <a:tcPr marL="8399" marR="8399" marT="8399" marB="0" anchor="b">
                    <a:lnL>
                      <a:noFill/>
                    </a:lnL>
                    <a:lnR>
                      <a:noFill/>
                    </a:lnR>
                    <a:lnT>
                      <a:noFill/>
                    </a:lnT>
                    <a:lnB>
                      <a:noFill/>
                    </a:lnB>
                    <a:solidFill>
                      <a:srgbClr val="FFC000"/>
                    </a:solidFill>
                  </a:tcPr>
                </a:tc>
                <a:tc>
                  <a:txBody>
                    <a:bodyPr/>
                    <a:lstStyle/>
                    <a:p>
                      <a:pPr algn="ctr" fontAlgn="b"/>
                      <a:r>
                        <a:rPr lang="fr-CH" sz="1000" b="1" i="0" u="none" strike="noStrike">
                          <a:solidFill>
                            <a:srgbClr val="000000"/>
                          </a:solidFill>
                          <a:effectLst/>
                          <a:highlight>
                            <a:srgbClr val="FFC000"/>
                          </a:highlight>
                          <a:latin typeface="Aptos Narrow" panose="020B0004020202020204" pitchFamily="34" charset="0"/>
                        </a:rPr>
                        <a:t>29%</a:t>
                      </a:r>
                    </a:p>
                  </a:txBody>
                  <a:tcPr marL="8399" marR="8399" marT="8399" marB="0" anchor="b">
                    <a:lnL>
                      <a:noFill/>
                    </a:lnL>
                    <a:lnR>
                      <a:noFill/>
                    </a:lnR>
                    <a:lnT>
                      <a:noFill/>
                    </a:lnT>
                    <a:lnB>
                      <a:noFill/>
                    </a:lnB>
                    <a:solidFill>
                      <a:srgbClr val="FFC000"/>
                    </a:solidFill>
                  </a:tcPr>
                </a:tc>
                <a:tc>
                  <a:txBody>
                    <a:bodyPr/>
                    <a:lstStyle/>
                    <a:p>
                      <a:pPr algn="ctr" fontAlgn="b"/>
                      <a:r>
                        <a:rPr lang="fr-CH" sz="1000" b="1" i="0" u="none" strike="noStrike">
                          <a:solidFill>
                            <a:srgbClr val="000000"/>
                          </a:solidFill>
                          <a:effectLst/>
                          <a:highlight>
                            <a:srgbClr val="FF6600"/>
                          </a:highlight>
                          <a:latin typeface="Aptos Narrow" panose="020B0004020202020204" pitchFamily="34" charset="0"/>
                        </a:rPr>
                        <a:t>712 CHF</a:t>
                      </a:r>
                    </a:p>
                  </a:txBody>
                  <a:tcPr marL="8399" marR="8399" marT="8399" marB="0" anchor="b">
                    <a:lnL>
                      <a:noFill/>
                    </a:lnL>
                    <a:lnR>
                      <a:noFill/>
                    </a:lnR>
                    <a:lnT>
                      <a:noFill/>
                    </a:lnT>
                    <a:lnB>
                      <a:noFill/>
                    </a:lnB>
                    <a:solidFill>
                      <a:srgbClr val="FF6600"/>
                    </a:solidFill>
                  </a:tcPr>
                </a:tc>
                <a:tc>
                  <a:txBody>
                    <a:bodyPr/>
                    <a:lstStyle/>
                    <a:p>
                      <a:pPr algn="r" fontAlgn="b"/>
                      <a:r>
                        <a:rPr lang="fr-CH" sz="1000" b="1" i="0" u="none" strike="noStrike">
                          <a:solidFill>
                            <a:srgbClr val="000000"/>
                          </a:solidFill>
                          <a:effectLst/>
                          <a:highlight>
                            <a:srgbClr val="FFC000"/>
                          </a:highlight>
                          <a:latin typeface="Aptos Narrow" panose="020B0004020202020204" pitchFamily="34" charset="0"/>
                        </a:rPr>
                        <a:t>589 657 CHF</a:t>
                      </a:r>
                    </a:p>
                  </a:txBody>
                  <a:tcPr marL="8399" marR="8399" marT="8399" marB="0" anchor="b">
                    <a:lnL>
                      <a:noFill/>
                    </a:lnL>
                    <a:lnR>
                      <a:noFill/>
                    </a:lnR>
                    <a:lnT>
                      <a:noFill/>
                    </a:lnT>
                    <a:lnB>
                      <a:noFill/>
                    </a:lnB>
                    <a:solidFill>
                      <a:srgbClr val="FFC000"/>
                    </a:solidFill>
                  </a:tcPr>
                </a:tc>
                <a:extLst>
                  <a:ext uri="{0D108BD9-81ED-4DB2-BD59-A6C34878D82A}">
                    <a16:rowId xmlns:a16="http://schemas.microsoft.com/office/drawing/2014/main" val="3242273259"/>
                  </a:ext>
                </a:extLst>
              </a:tr>
              <a:tr h="167981">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extLst>
                  <a:ext uri="{0D108BD9-81ED-4DB2-BD59-A6C34878D82A}">
                    <a16:rowId xmlns:a16="http://schemas.microsoft.com/office/drawing/2014/main" val="243939422"/>
                  </a:ext>
                </a:extLst>
              </a:tr>
              <a:tr h="167981">
                <a:tc>
                  <a:txBody>
                    <a:bodyPr/>
                    <a:lstStyle/>
                    <a:p>
                      <a:pPr algn="l" fontAlgn="b"/>
                      <a:r>
                        <a:rPr lang="fr-CH" sz="1000" b="1" i="0" u="sng" strike="noStrike">
                          <a:solidFill>
                            <a:srgbClr val="000000"/>
                          </a:solidFill>
                          <a:effectLst/>
                          <a:latin typeface="Aptos Narrow" panose="020B0004020202020204" pitchFamily="34" charset="0"/>
                        </a:rPr>
                        <a:t>Réfectoire</a:t>
                      </a: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extLst>
                  <a:ext uri="{0D108BD9-81ED-4DB2-BD59-A6C34878D82A}">
                    <a16:rowId xmlns:a16="http://schemas.microsoft.com/office/drawing/2014/main" val="3044720109"/>
                  </a:ext>
                </a:extLst>
              </a:tr>
              <a:tr h="167981">
                <a:tc>
                  <a:txBody>
                    <a:bodyPr/>
                    <a:lstStyle/>
                    <a:p>
                      <a:pPr algn="ctr" fontAlgn="b"/>
                      <a:r>
                        <a:rPr lang="fr-CH" sz="1000" b="1" i="0" u="none" strike="noStrike">
                          <a:solidFill>
                            <a:srgbClr val="000000"/>
                          </a:solidFill>
                          <a:effectLst/>
                          <a:highlight>
                            <a:srgbClr val="FF6600"/>
                          </a:highlight>
                          <a:latin typeface="Aptos Narrow" panose="020B0004020202020204" pitchFamily="34" charset="0"/>
                        </a:rPr>
                        <a:t>140 032 CHF</a:t>
                      </a:r>
                    </a:p>
                  </a:txBody>
                  <a:tcPr marL="8399" marR="8399" marT="8399" marB="0" anchor="b">
                    <a:lnL>
                      <a:noFill/>
                    </a:lnL>
                    <a:lnR>
                      <a:noFill/>
                    </a:lnR>
                    <a:lnT>
                      <a:noFill/>
                    </a:lnT>
                    <a:lnB>
                      <a:noFill/>
                    </a:lnB>
                    <a:solidFill>
                      <a:srgbClr val="FF6600"/>
                    </a:solidFill>
                  </a:tcPr>
                </a:tc>
                <a:tc>
                  <a:txBody>
                    <a:bodyPr/>
                    <a:lstStyle/>
                    <a:p>
                      <a:pPr algn="ctr" fontAlgn="b"/>
                      <a:r>
                        <a:rPr lang="fr-CH" sz="1000" b="1" i="0" u="none" strike="noStrike">
                          <a:solidFill>
                            <a:srgbClr val="000000"/>
                          </a:solidFill>
                          <a:effectLst/>
                          <a:latin typeface="Aptos Narrow" panose="020B0004020202020204" pitchFamily="34" charset="0"/>
                        </a:rPr>
                        <a:t>61 505 CHF</a:t>
                      </a:r>
                    </a:p>
                  </a:txBody>
                  <a:tcPr marL="8399" marR="8399" marT="8399" marB="0" anchor="b">
                    <a:lnL>
                      <a:noFill/>
                    </a:lnL>
                    <a:lnR>
                      <a:noFill/>
                    </a:lnR>
                    <a:lnT>
                      <a:noFill/>
                    </a:lnT>
                    <a:lnB>
                      <a:noFill/>
                    </a:lnB>
                    <a:noFill/>
                  </a:tcPr>
                </a:tc>
                <a:tc>
                  <a:txBody>
                    <a:bodyPr/>
                    <a:lstStyle/>
                    <a:p>
                      <a:pPr algn="ctr" fontAlgn="b"/>
                      <a:r>
                        <a:rPr lang="fr-CH" sz="1000" b="1" i="0" u="none" strike="noStrike">
                          <a:solidFill>
                            <a:srgbClr val="000000"/>
                          </a:solidFill>
                          <a:effectLst/>
                          <a:highlight>
                            <a:srgbClr val="92D050"/>
                          </a:highlight>
                          <a:latin typeface="Aptos Narrow" panose="020B0004020202020204" pitchFamily="34" charset="0"/>
                        </a:rPr>
                        <a:t>44%</a:t>
                      </a:r>
                    </a:p>
                  </a:txBody>
                  <a:tcPr marL="8399" marR="8399" marT="8399" marB="0" anchor="b">
                    <a:lnL>
                      <a:noFill/>
                    </a:lnL>
                    <a:lnR>
                      <a:noFill/>
                    </a:lnR>
                    <a:lnT>
                      <a:noFill/>
                    </a:lnT>
                    <a:lnB>
                      <a:noFill/>
                    </a:lnB>
                    <a:solidFill>
                      <a:srgbClr val="92D050"/>
                    </a:solid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r>
                        <a:rPr lang="fr-CH" sz="1000" b="1" i="0" u="none" strike="noStrike">
                          <a:solidFill>
                            <a:srgbClr val="000000"/>
                          </a:solidFill>
                          <a:effectLst/>
                          <a:highlight>
                            <a:srgbClr val="FFC000"/>
                          </a:highlight>
                          <a:latin typeface="Aptos Narrow" panose="020B0004020202020204" pitchFamily="34" charset="0"/>
                        </a:rPr>
                        <a:t>78 527 CHF</a:t>
                      </a:r>
                    </a:p>
                  </a:txBody>
                  <a:tcPr marL="8399" marR="8399" marT="8399" marB="0" anchor="b">
                    <a:lnL>
                      <a:noFill/>
                    </a:lnL>
                    <a:lnR>
                      <a:noFill/>
                    </a:lnR>
                    <a:lnT>
                      <a:noFill/>
                    </a:lnT>
                    <a:lnB>
                      <a:noFill/>
                    </a:lnB>
                    <a:solidFill>
                      <a:srgbClr val="FFC000"/>
                    </a:solidFill>
                  </a:tcPr>
                </a:tc>
                <a:tc>
                  <a:txBody>
                    <a:bodyPr/>
                    <a:lstStyle/>
                    <a:p>
                      <a:pPr algn="ctr" fontAlgn="b"/>
                      <a:r>
                        <a:rPr lang="fr-CH" sz="1000" b="1" i="0" u="none" strike="noStrike">
                          <a:solidFill>
                            <a:srgbClr val="000000"/>
                          </a:solidFill>
                          <a:effectLst/>
                          <a:highlight>
                            <a:srgbClr val="FFC000"/>
                          </a:highlight>
                          <a:latin typeface="Aptos Narrow" panose="020B0004020202020204" pitchFamily="34" charset="0"/>
                        </a:rPr>
                        <a:t>56%</a:t>
                      </a:r>
                    </a:p>
                  </a:txBody>
                  <a:tcPr marL="8399" marR="8399" marT="8399" marB="0" anchor="b">
                    <a:lnL>
                      <a:noFill/>
                    </a:lnL>
                    <a:lnR>
                      <a:noFill/>
                    </a:lnR>
                    <a:lnT>
                      <a:noFill/>
                    </a:lnT>
                    <a:lnB>
                      <a:noFill/>
                    </a:lnB>
                    <a:solidFill>
                      <a:srgbClr val="FFC000"/>
                    </a:solid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extLst>
                  <a:ext uri="{0D108BD9-81ED-4DB2-BD59-A6C34878D82A}">
                    <a16:rowId xmlns:a16="http://schemas.microsoft.com/office/drawing/2014/main" val="1174991060"/>
                  </a:ext>
                </a:extLst>
              </a:tr>
              <a:tr h="167981">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extLst>
                  <a:ext uri="{0D108BD9-81ED-4DB2-BD59-A6C34878D82A}">
                    <a16:rowId xmlns:a16="http://schemas.microsoft.com/office/drawing/2014/main" val="2265618670"/>
                  </a:ext>
                </a:extLst>
              </a:tr>
              <a:tr h="167981">
                <a:tc>
                  <a:txBody>
                    <a:bodyPr/>
                    <a:lstStyle/>
                    <a:p>
                      <a:pPr algn="ctr" fontAlgn="b"/>
                      <a:r>
                        <a:rPr lang="fr-CH" sz="1000" b="1" i="0" u="sng" strike="noStrike">
                          <a:solidFill>
                            <a:srgbClr val="000000"/>
                          </a:solidFill>
                          <a:effectLst/>
                          <a:latin typeface="Aptos Narrow" panose="020B0004020202020204" pitchFamily="34" charset="0"/>
                        </a:rPr>
                        <a:t>Coin pique-nique</a:t>
                      </a: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extLst>
                  <a:ext uri="{0D108BD9-81ED-4DB2-BD59-A6C34878D82A}">
                    <a16:rowId xmlns:a16="http://schemas.microsoft.com/office/drawing/2014/main" val="4114344045"/>
                  </a:ext>
                </a:extLst>
              </a:tr>
              <a:tr h="167981">
                <a:tc>
                  <a:txBody>
                    <a:bodyPr/>
                    <a:lstStyle/>
                    <a:p>
                      <a:pPr algn="ctr" fontAlgn="b"/>
                      <a:r>
                        <a:rPr lang="fr-CH" sz="1000" b="1" i="0" u="none" strike="noStrike">
                          <a:solidFill>
                            <a:srgbClr val="000000"/>
                          </a:solidFill>
                          <a:effectLst/>
                          <a:highlight>
                            <a:srgbClr val="FF6600"/>
                          </a:highlight>
                          <a:latin typeface="Aptos Narrow" panose="020B0004020202020204" pitchFamily="34" charset="0"/>
                        </a:rPr>
                        <a:t>61 489 CHF</a:t>
                      </a:r>
                    </a:p>
                  </a:txBody>
                  <a:tcPr marL="8399" marR="8399" marT="8399" marB="0" anchor="b">
                    <a:lnL>
                      <a:noFill/>
                    </a:lnL>
                    <a:lnR>
                      <a:noFill/>
                    </a:lnR>
                    <a:lnT>
                      <a:noFill/>
                    </a:lnT>
                    <a:lnB>
                      <a:noFill/>
                    </a:lnB>
                    <a:solidFill>
                      <a:srgbClr val="FF6600"/>
                    </a:solid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r>
                        <a:rPr lang="fr-CH" sz="1000" b="1" i="0" u="none" strike="noStrike">
                          <a:solidFill>
                            <a:srgbClr val="000000"/>
                          </a:solidFill>
                          <a:effectLst/>
                          <a:highlight>
                            <a:srgbClr val="FFC000"/>
                          </a:highlight>
                          <a:latin typeface="Aptos Narrow" panose="020B0004020202020204" pitchFamily="34" charset="0"/>
                        </a:rPr>
                        <a:t>61 489 CHF</a:t>
                      </a:r>
                    </a:p>
                  </a:txBody>
                  <a:tcPr marL="8399" marR="8399" marT="8399" marB="0" anchor="b">
                    <a:lnL>
                      <a:noFill/>
                    </a:lnL>
                    <a:lnR>
                      <a:noFill/>
                    </a:lnR>
                    <a:lnT>
                      <a:noFill/>
                    </a:lnT>
                    <a:lnB>
                      <a:noFill/>
                    </a:lnB>
                    <a:solidFill>
                      <a:srgbClr val="FFC000"/>
                    </a:solidFill>
                  </a:tcPr>
                </a:tc>
                <a:tc>
                  <a:txBody>
                    <a:bodyPr/>
                    <a:lstStyle/>
                    <a:p>
                      <a:pPr algn="ctr" fontAlgn="b"/>
                      <a:r>
                        <a:rPr lang="fr-CH" sz="1000" b="1" i="0" u="none" strike="noStrike">
                          <a:solidFill>
                            <a:srgbClr val="000000"/>
                          </a:solidFill>
                          <a:effectLst/>
                          <a:highlight>
                            <a:srgbClr val="FFC000"/>
                          </a:highlight>
                          <a:latin typeface="Aptos Narrow" panose="020B0004020202020204" pitchFamily="34" charset="0"/>
                        </a:rPr>
                        <a:t>100%</a:t>
                      </a:r>
                    </a:p>
                  </a:txBody>
                  <a:tcPr marL="8399" marR="8399" marT="8399" marB="0" anchor="b">
                    <a:lnL>
                      <a:noFill/>
                    </a:lnL>
                    <a:lnR>
                      <a:noFill/>
                    </a:lnR>
                    <a:lnT>
                      <a:noFill/>
                    </a:lnT>
                    <a:lnB>
                      <a:noFill/>
                    </a:lnB>
                    <a:solidFill>
                      <a:srgbClr val="FFC000"/>
                    </a:solidFill>
                  </a:tcPr>
                </a:tc>
                <a:tc>
                  <a:txBody>
                    <a:bodyPr/>
                    <a:lstStyle/>
                    <a:p>
                      <a:pPr algn="ctr" fontAlgn="b"/>
                      <a:endParaRPr lang="fr-CH" sz="1000" b="1"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extLst>
                  <a:ext uri="{0D108BD9-81ED-4DB2-BD59-A6C34878D82A}">
                    <a16:rowId xmlns:a16="http://schemas.microsoft.com/office/drawing/2014/main" val="1006654526"/>
                  </a:ext>
                </a:extLst>
              </a:tr>
              <a:tr h="167981">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extLst>
                  <a:ext uri="{0D108BD9-81ED-4DB2-BD59-A6C34878D82A}">
                    <a16:rowId xmlns:a16="http://schemas.microsoft.com/office/drawing/2014/main" val="2991132658"/>
                  </a:ext>
                </a:extLst>
              </a:tr>
              <a:tr h="167981">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r" fontAlgn="b"/>
                      <a:r>
                        <a:rPr lang="fr-CH" sz="1000" b="1" i="0" u="none" strike="noStrike">
                          <a:solidFill>
                            <a:srgbClr val="000000"/>
                          </a:solidFill>
                          <a:effectLst/>
                          <a:highlight>
                            <a:srgbClr val="92D050"/>
                          </a:highlight>
                          <a:latin typeface="Aptos Narrow" panose="020B0004020202020204" pitchFamily="34" charset="0"/>
                        </a:rPr>
                        <a:t>66 589 CHF</a:t>
                      </a:r>
                    </a:p>
                  </a:txBody>
                  <a:tcPr marL="8399" marR="8399" marT="8399" marB="0" anchor="b">
                    <a:lnL>
                      <a:noFill/>
                    </a:lnL>
                    <a:lnR>
                      <a:noFill/>
                    </a:lnR>
                    <a:lnT>
                      <a:noFill/>
                    </a:lnT>
                    <a:lnB>
                      <a:noFill/>
                    </a:lnB>
                    <a:solidFill>
                      <a:srgbClr val="92D050"/>
                    </a:solid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r" fontAlgn="b"/>
                      <a:r>
                        <a:rPr lang="fr-CH" sz="1000" b="1" i="0" u="none" strike="noStrike">
                          <a:solidFill>
                            <a:srgbClr val="000000"/>
                          </a:solidFill>
                          <a:effectLst/>
                          <a:highlight>
                            <a:srgbClr val="FFC000"/>
                          </a:highlight>
                          <a:latin typeface="Aptos Narrow" panose="020B0004020202020204" pitchFamily="34" charset="0"/>
                        </a:rPr>
                        <a:t>1 627 427 CHF</a:t>
                      </a:r>
                    </a:p>
                  </a:txBody>
                  <a:tcPr marL="8399" marR="8399" marT="8399" marB="0" anchor="b">
                    <a:lnL>
                      <a:noFill/>
                    </a:lnL>
                    <a:lnR>
                      <a:noFill/>
                    </a:lnR>
                    <a:lnT>
                      <a:noFill/>
                    </a:lnT>
                    <a:lnB>
                      <a:noFill/>
                    </a:lnB>
                    <a:solidFill>
                      <a:srgbClr val="FFC000"/>
                    </a:solidFill>
                  </a:tcPr>
                </a:tc>
                <a:tc>
                  <a:txBody>
                    <a:bodyPr/>
                    <a:lstStyle/>
                    <a:p>
                      <a:pPr algn="l" fontAlgn="b"/>
                      <a:endParaRPr lang="fr-CH" sz="1000" b="0" i="0" u="none" strike="noStrike">
                        <a:solidFill>
                          <a:srgbClr val="000000"/>
                        </a:solidFill>
                        <a:effectLst/>
                        <a:latin typeface="Aptos Narrow" panose="020B0004020202020204" pitchFamily="34" charset="0"/>
                      </a:endParaRPr>
                    </a:p>
                  </a:txBody>
                  <a:tcPr marL="8399" marR="8399" marT="8399" marB="0" anchor="b">
                    <a:lnL>
                      <a:noFill/>
                    </a:lnL>
                    <a:lnR>
                      <a:noFill/>
                    </a:lnR>
                    <a:lnT>
                      <a:noFill/>
                    </a:lnT>
                    <a:lnB>
                      <a:noFill/>
                    </a:lnB>
                    <a:noFill/>
                  </a:tcPr>
                </a:tc>
                <a:tc>
                  <a:txBody>
                    <a:bodyPr/>
                    <a:lstStyle/>
                    <a:p>
                      <a:pPr algn="ctr" fontAlgn="b"/>
                      <a:r>
                        <a:rPr lang="fr-CH" sz="1000" b="1" i="0" u="none" strike="noStrike">
                          <a:solidFill>
                            <a:srgbClr val="000000"/>
                          </a:solidFill>
                          <a:effectLst/>
                          <a:highlight>
                            <a:srgbClr val="FF6600"/>
                          </a:highlight>
                          <a:latin typeface="Aptos Narrow" panose="020B0004020202020204" pitchFamily="34" charset="0"/>
                        </a:rPr>
                        <a:t>173 415 CHF</a:t>
                      </a:r>
                    </a:p>
                  </a:txBody>
                  <a:tcPr marL="8399" marR="8399" marT="8399" marB="0" anchor="b">
                    <a:lnL>
                      <a:noFill/>
                    </a:lnL>
                    <a:lnR>
                      <a:noFill/>
                    </a:lnR>
                    <a:lnT>
                      <a:noFill/>
                    </a:lnT>
                    <a:lnB>
                      <a:noFill/>
                    </a:lnB>
                    <a:solidFill>
                      <a:srgbClr val="FF6600"/>
                    </a:solidFill>
                  </a:tcPr>
                </a:tc>
                <a:tc>
                  <a:txBody>
                    <a:bodyPr/>
                    <a:lstStyle/>
                    <a:p>
                      <a:pPr algn="r" fontAlgn="b"/>
                      <a:r>
                        <a:rPr lang="fr-CH" sz="1000" b="1" i="0" u="none" strike="noStrike" dirty="0">
                          <a:solidFill>
                            <a:srgbClr val="000000"/>
                          </a:solidFill>
                          <a:effectLst/>
                          <a:highlight>
                            <a:srgbClr val="FFC000"/>
                          </a:highlight>
                          <a:latin typeface="Aptos Narrow" panose="020B0004020202020204" pitchFamily="34" charset="0"/>
                        </a:rPr>
                        <a:t>1 800 842 CHF</a:t>
                      </a:r>
                    </a:p>
                  </a:txBody>
                  <a:tcPr marL="8399" marR="8399" marT="8399" marB="0" anchor="b">
                    <a:lnL>
                      <a:noFill/>
                    </a:lnL>
                    <a:lnR>
                      <a:noFill/>
                    </a:lnR>
                    <a:lnT>
                      <a:noFill/>
                    </a:lnT>
                    <a:lnB>
                      <a:noFill/>
                    </a:lnB>
                    <a:solidFill>
                      <a:srgbClr val="FFC000"/>
                    </a:solidFill>
                  </a:tcPr>
                </a:tc>
                <a:extLst>
                  <a:ext uri="{0D108BD9-81ED-4DB2-BD59-A6C34878D82A}">
                    <a16:rowId xmlns:a16="http://schemas.microsoft.com/office/drawing/2014/main" val="1320279222"/>
                  </a:ext>
                </a:extLst>
              </a:tr>
            </a:tbl>
          </a:graphicData>
        </a:graphic>
      </p:graphicFrame>
    </p:spTree>
    <p:extLst>
      <p:ext uri="{BB962C8B-B14F-4D97-AF65-F5344CB8AC3E}">
        <p14:creationId xmlns:p14="http://schemas.microsoft.com/office/powerpoint/2010/main" val="2022976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3F2F7-054B-4B2B-9278-932C37E2A691}"/>
              </a:ext>
            </a:extLst>
          </p:cNvPr>
          <p:cNvSpPr>
            <a:spLocks noGrp="1"/>
          </p:cNvSpPr>
          <p:nvPr>
            <p:ph type="ctrTitle"/>
          </p:nvPr>
        </p:nvSpPr>
        <p:spPr>
          <a:xfrm>
            <a:off x="1134298" y="2018397"/>
            <a:ext cx="9144000" cy="3805264"/>
          </a:xfrm>
        </p:spPr>
        <p:txBody>
          <a:bodyPr>
            <a:normAutofit fontScale="90000"/>
          </a:bodyPr>
          <a:lstStyle/>
          <a:p>
            <a:pPr algn="l"/>
            <a:r>
              <a:rPr lang="fr-CH" sz="2400" b="1" u="sng" dirty="0"/>
              <a:t>Prévisions de développement:</a:t>
            </a:r>
            <a:br>
              <a:rPr lang="fr-CH" sz="2000" b="1" dirty="0"/>
            </a:br>
            <a:br>
              <a:rPr lang="fr-CH" sz="2000" b="1" dirty="0"/>
            </a:br>
            <a:br>
              <a:rPr lang="fr-CH" sz="2000" b="1" dirty="0"/>
            </a:br>
            <a:r>
              <a:rPr lang="fr-CH" sz="2000" b="1" dirty="0"/>
              <a:t>Ouverture d’une seconde garderie </a:t>
            </a:r>
            <a:br>
              <a:rPr lang="fr-CH" sz="2000" b="1" dirty="0"/>
            </a:br>
            <a:r>
              <a:rPr lang="fr-CH" sz="2000" b="1" dirty="0"/>
              <a:t>48 Nouvelles places.</a:t>
            </a:r>
            <a:br>
              <a:rPr lang="fr-CH" sz="2000" b="1" dirty="0"/>
            </a:br>
            <a:br>
              <a:rPr lang="fr-CH" sz="2000" b="1" dirty="0"/>
            </a:br>
            <a:r>
              <a:rPr lang="fr-CH" sz="2000" b="1" dirty="0"/>
              <a:t>Création de 48 places UAPE 1-4 P.</a:t>
            </a:r>
            <a:br>
              <a:rPr lang="fr-CH" sz="2000" b="1" dirty="0"/>
            </a:br>
            <a:br>
              <a:rPr lang="fr-CH" sz="2000" b="1" dirty="0"/>
            </a:br>
            <a:r>
              <a:rPr lang="fr-CH" sz="2000" b="1" dirty="0"/>
              <a:t>Ces estimations sont identifiées selon une liste d’attente et de prévisions actuelles en relation avec les études </a:t>
            </a:r>
            <a:r>
              <a:rPr lang="fr-CH" sz="2000" b="1" dirty="0" err="1"/>
              <a:t>Microgis</a:t>
            </a:r>
            <a:r>
              <a:rPr lang="fr-CH" sz="2000" b="1" dirty="0"/>
              <a:t> demandées par ASAICE ainsi que par la FAJE.</a:t>
            </a:r>
            <a:br>
              <a:rPr lang="fr-CH" sz="2000" b="1" dirty="0"/>
            </a:br>
            <a:br>
              <a:rPr lang="fr-CH" sz="2000" b="1" dirty="0"/>
            </a:br>
            <a:r>
              <a:rPr lang="fr-CH" sz="2000" b="1" dirty="0"/>
              <a:t>Coûts d’exploitation annuels supplémentaires pour le réseau: 1’200’000.- </a:t>
            </a:r>
            <a:br>
              <a:rPr lang="fr-CH" sz="2000" b="1" dirty="0"/>
            </a:br>
            <a:br>
              <a:rPr lang="fr-CH" sz="2000" b="1" dirty="0"/>
            </a:br>
            <a:r>
              <a:rPr lang="fr-CH" sz="2000" b="1" dirty="0"/>
              <a:t>Répartition entre commune: 50% habitants, 50% prestations</a:t>
            </a:r>
            <a:br>
              <a:rPr lang="fr-CH" sz="2000" b="1" dirty="0"/>
            </a:br>
            <a:endParaRPr lang="fr-CH" sz="2000" b="1" dirty="0"/>
          </a:p>
        </p:txBody>
      </p:sp>
      <p:sp>
        <p:nvSpPr>
          <p:cNvPr id="7" name="Rectangle 4">
            <a:extLst>
              <a:ext uri="{FF2B5EF4-FFF2-40B4-BE49-F238E27FC236}">
                <a16:creationId xmlns:a16="http://schemas.microsoft.com/office/drawing/2014/main" id="{BB702129-781E-4CAD-A91E-99D2209891A0}"/>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a:extLst>
              <a:ext uri="{FF2B5EF4-FFF2-40B4-BE49-F238E27FC236}">
                <a16:creationId xmlns:a16="http://schemas.microsoft.com/office/drawing/2014/main" id="{D32C2DD1-7C5A-4790-B46D-23C1EC41DE8F}"/>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5" name="Image 4">
            <a:extLst>
              <a:ext uri="{FF2B5EF4-FFF2-40B4-BE49-F238E27FC236}">
                <a16:creationId xmlns:a16="http://schemas.microsoft.com/office/drawing/2014/main" id="{E7B29D41-9C97-8845-3C02-DB5384805663}"/>
              </a:ext>
            </a:extLst>
          </p:cNvPr>
          <p:cNvPicPr>
            <a:picLocks noChangeAspect="1"/>
          </p:cNvPicPr>
          <p:nvPr/>
        </p:nvPicPr>
        <p:blipFill>
          <a:blip r:embed="rId2"/>
          <a:stretch>
            <a:fillRect/>
          </a:stretch>
        </p:blipFill>
        <p:spPr>
          <a:xfrm>
            <a:off x="332477" y="296262"/>
            <a:ext cx="5714333" cy="1506648"/>
          </a:xfrm>
          <a:prstGeom prst="rect">
            <a:avLst/>
          </a:prstGeom>
        </p:spPr>
      </p:pic>
    </p:spTree>
    <p:extLst>
      <p:ext uri="{BB962C8B-B14F-4D97-AF65-F5344CB8AC3E}">
        <p14:creationId xmlns:p14="http://schemas.microsoft.com/office/powerpoint/2010/main" val="2072445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EE919-5101-4B3A-7003-3139C179C1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28137A9-D936-051C-82CF-61649C8EEBD4}"/>
              </a:ext>
            </a:extLst>
          </p:cNvPr>
          <p:cNvSpPr>
            <a:spLocks noGrp="1"/>
          </p:cNvSpPr>
          <p:nvPr>
            <p:ph type="ctrTitle"/>
          </p:nvPr>
        </p:nvSpPr>
        <p:spPr>
          <a:xfrm>
            <a:off x="1437736" y="2907284"/>
            <a:ext cx="9144000" cy="2595806"/>
          </a:xfrm>
        </p:spPr>
        <p:txBody>
          <a:bodyPr>
            <a:normAutofit/>
          </a:bodyPr>
          <a:lstStyle/>
          <a:p>
            <a:br>
              <a:rPr lang="fr-CH" dirty="0"/>
            </a:br>
            <a:endParaRPr lang="fr-CH" dirty="0"/>
          </a:p>
        </p:txBody>
      </p:sp>
      <p:sp>
        <p:nvSpPr>
          <p:cNvPr id="3" name="Sous-titre 2">
            <a:extLst>
              <a:ext uri="{FF2B5EF4-FFF2-40B4-BE49-F238E27FC236}">
                <a16:creationId xmlns:a16="http://schemas.microsoft.com/office/drawing/2014/main" id="{55FF5287-CD56-E22B-B06B-7A329EDBA0FC}"/>
              </a:ext>
            </a:extLst>
          </p:cNvPr>
          <p:cNvSpPr>
            <a:spLocks noGrp="1"/>
          </p:cNvSpPr>
          <p:nvPr>
            <p:ph type="subTitle" idx="1"/>
          </p:nvPr>
        </p:nvSpPr>
        <p:spPr>
          <a:xfrm>
            <a:off x="1524000" y="3995350"/>
            <a:ext cx="9144000" cy="1298995"/>
          </a:xfrm>
        </p:spPr>
        <p:txBody>
          <a:bodyPr>
            <a:normAutofit/>
          </a:bodyPr>
          <a:lstStyle/>
          <a:p>
            <a:endParaRPr lang="fr-CH" dirty="0"/>
          </a:p>
          <a:p>
            <a:endParaRPr lang="fr-CH" dirty="0"/>
          </a:p>
          <a:p>
            <a:endParaRPr lang="fr-CH" dirty="0"/>
          </a:p>
          <a:p>
            <a:endParaRPr lang="fr-CH" dirty="0"/>
          </a:p>
        </p:txBody>
      </p:sp>
      <p:sp>
        <p:nvSpPr>
          <p:cNvPr id="7" name="Rectangle 4">
            <a:extLst>
              <a:ext uri="{FF2B5EF4-FFF2-40B4-BE49-F238E27FC236}">
                <a16:creationId xmlns:a16="http://schemas.microsoft.com/office/drawing/2014/main" id="{E27479A1-4021-82FE-0256-E08A4695D83C}"/>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a:extLst>
              <a:ext uri="{FF2B5EF4-FFF2-40B4-BE49-F238E27FC236}">
                <a16:creationId xmlns:a16="http://schemas.microsoft.com/office/drawing/2014/main" id="{E072192C-D483-A4EE-88FE-8066CAC64CCB}"/>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5" name="Image 4">
            <a:extLst>
              <a:ext uri="{FF2B5EF4-FFF2-40B4-BE49-F238E27FC236}">
                <a16:creationId xmlns:a16="http://schemas.microsoft.com/office/drawing/2014/main" id="{9FFCADAA-912B-506D-6AA2-25DE3B82C8FB}"/>
              </a:ext>
            </a:extLst>
          </p:cNvPr>
          <p:cNvPicPr>
            <a:picLocks noChangeAspect="1"/>
          </p:cNvPicPr>
          <p:nvPr/>
        </p:nvPicPr>
        <p:blipFill>
          <a:blip r:embed="rId2"/>
          <a:stretch>
            <a:fillRect/>
          </a:stretch>
        </p:blipFill>
        <p:spPr>
          <a:xfrm>
            <a:off x="332477" y="296262"/>
            <a:ext cx="5714333" cy="1506648"/>
          </a:xfrm>
          <a:prstGeom prst="rect">
            <a:avLst/>
          </a:prstGeom>
        </p:spPr>
      </p:pic>
      <p:sp>
        <p:nvSpPr>
          <p:cNvPr id="4" name="ZoneTexte 3">
            <a:extLst>
              <a:ext uri="{FF2B5EF4-FFF2-40B4-BE49-F238E27FC236}">
                <a16:creationId xmlns:a16="http://schemas.microsoft.com/office/drawing/2014/main" id="{C678E511-400B-B0F2-1E88-F884CB42CB56}"/>
              </a:ext>
            </a:extLst>
          </p:cNvPr>
          <p:cNvSpPr txBox="1"/>
          <p:nvPr/>
        </p:nvSpPr>
        <p:spPr>
          <a:xfrm>
            <a:off x="2044460" y="2242867"/>
            <a:ext cx="8419382" cy="2062103"/>
          </a:xfrm>
          <a:prstGeom prst="rect">
            <a:avLst/>
          </a:prstGeom>
          <a:noFill/>
        </p:spPr>
        <p:txBody>
          <a:bodyPr wrap="square" lIns="91440" tIns="45720" rIns="91440" bIns="45720" rtlCol="0" anchor="t">
            <a:spAutoFit/>
          </a:bodyPr>
          <a:lstStyle/>
          <a:p>
            <a:pPr marL="342900" indent="-342900">
              <a:buAutoNum type="arabicPeriod"/>
            </a:pPr>
            <a:r>
              <a:rPr lang="fr-CH" sz="3200" dirty="0"/>
              <a:t>Evolution des réseaux du canton de Vaud.</a:t>
            </a:r>
          </a:p>
          <a:p>
            <a:pPr marL="342900" indent="-342900">
              <a:buAutoNum type="arabicPeriod"/>
            </a:pPr>
            <a:r>
              <a:rPr lang="fr-CH" sz="3200" dirty="0"/>
              <a:t>Situation actuelle de notre réseau d’accueil.</a:t>
            </a:r>
          </a:p>
          <a:p>
            <a:pPr marL="342900" indent="-342900">
              <a:buAutoNum type="arabicPeriod"/>
            </a:pPr>
            <a:r>
              <a:rPr lang="fr-CH" sz="3200" dirty="0"/>
              <a:t>Développement de notre réseau d’accueil.</a:t>
            </a:r>
          </a:p>
          <a:p>
            <a:pPr marL="342900" indent="-342900">
              <a:buAutoNum type="arabicPeriod"/>
            </a:pPr>
            <a:r>
              <a:rPr lang="fr-CH" sz="3200" dirty="0"/>
              <a:t>Questions.</a:t>
            </a:r>
          </a:p>
        </p:txBody>
      </p:sp>
    </p:spTree>
    <p:extLst>
      <p:ext uri="{BB962C8B-B14F-4D97-AF65-F5344CB8AC3E}">
        <p14:creationId xmlns:p14="http://schemas.microsoft.com/office/powerpoint/2010/main" val="41282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FECDC-A77F-D861-73DB-5CFA8F2BE4F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EA6C38E-88EE-7DA6-A686-608D3FA597AA}"/>
              </a:ext>
            </a:extLst>
          </p:cNvPr>
          <p:cNvSpPr>
            <a:spLocks noGrp="1"/>
          </p:cNvSpPr>
          <p:nvPr>
            <p:ph type="ctrTitle"/>
          </p:nvPr>
        </p:nvSpPr>
        <p:spPr>
          <a:xfrm>
            <a:off x="1437736" y="2907284"/>
            <a:ext cx="9144000" cy="2595806"/>
          </a:xfrm>
        </p:spPr>
        <p:txBody>
          <a:bodyPr>
            <a:normAutofit/>
          </a:bodyPr>
          <a:lstStyle/>
          <a:p>
            <a:br>
              <a:rPr lang="fr-CH" dirty="0"/>
            </a:br>
            <a:endParaRPr lang="fr-CH" dirty="0"/>
          </a:p>
        </p:txBody>
      </p:sp>
      <p:sp>
        <p:nvSpPr>
          <p:cNvPr id="3" name="Sous-titre 2">
            <a:extLst>
              <a:ext uri="{FF2B5EF4-FFF2-40B4-BE49-F238E27FC236}">
                <a16:creationId xmlns:a16="http://schemas.microsoft.com/office/drawing/2014/main" id="{04F5F4A6-7953-DE05-9401-ADD4081750C8}"/>
              </a:ext>
            </a:extLst>
          </p:cNvPr>
          <p:cNvSpPr>
            <a:spLocks noGrp="1"/>
          </p:cNvSpPr>
          <p:nvPr>
            <p:ph type="subTitle" idx="1"/>
          </p:nvPr>
        </p:nvSpPr>
        <p:spPr>
          <a:xfrm>
            <a:off x="1524000" y="3995350"/>
            <a:ext cx="9144000" cy="1298995"/>
          </a:xfrm>
        </p:spPr>
        <p:txBody>
          <a:bodyPr>
            <a:normAutofit/>
          </a:bodyPr>
          <a:lstStyle/>
          <a:p>
            <a:endParaRPr lang="fr-CH" dirty="0"/>
          </a:p>
          <a:p>
            <a:endParaRPr lang="fr-CH" dirty="0"/>
          </a:p>
          <a:p>
            <a:endParaRPr lang="fr-CH" dirty="0"/>
          </a:p>
          <a:p>
            <a:endParaRPr lang="fr-CH" dirty="0"/>
          </a:p>
        </p:txBody>
      </p:sp>
      <p:sp>
        <p:nvSpPr>
          <p:cNvPr id="7" name="Rectangle 4">
            <a:extLst>
              <a:ext uri="{FF2B5EF4-FFF2-40B4-BE49-F238E27FC236}">
                <a16:creationId xmlns:a16="http://schemas.microsoft.com/office/drawing/2014/main" id="{9728A5A0-4935-851F-8DDA-81E4126DC00F}"/>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a:extLst>
              <a:ext uri="{FF2B5EF4-FFF2-40B4-BE49-F238E27FC236}">
                <a16:creationId xmlns:a16="http://schemas.microsoft.com/office/drawing/2014/main" id="{101D575A-5BE9-7F65-7598-76D51A019E61}"/>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6" name="Image 5">
            <a:extLst>
              <a:ext uri="{FF2B5EF4-FFF2-40B4-BE49-F238E27FC236}">
                <a16:creationId xmlns:a16="http://schemas.microsoft.com/office/drawing/2014/main" id="{F7DC9C3C-2B6B-6484-B00A-1609A1D3CFA7}"/>
              </a:ext>
            </a:extLst>
          </p:cNvPr>
          <p:cNvPicPr>
            <a:picLocks noChangeAspect="1"/>
          </p:cNvPicPr>
          <p:nvPr/>
        </p:nvPicPr>
        <p:blipFill>
          <a:blip r:embed="rId2"/>
          <a:srcRect l="3255" t="14213" r="17739" b="6667"/>
          <a:stretch/>
        </p:blipFill>
        <p:spPr>
          <a:xfrm>
            <a:off x="396814" y="284464"/>
            <a:ext cx="11295077" cy="6362535"/>
          </a:xfrm>
          <a:prstGeom prst="rect">
            <a:avLst/>
          </a:prstGeom>
        </p:spPr>
      </p:pic>
    </p:spTree>
    <p:extLst>
      <p:ext uri="{BB962C8B-B14F-4D97-AF65-F5344CB8AC3E}">
        <p14:creationId xmlns:p14="http://schemas.microsoft.com/office/powerpoint/2010/main" val="2293360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6BECA-AFE7-73FD-A838-1B4AA2B5DE5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5A19031-87D4-236C-889A-14534FB421A7}"/>
              </a:ext>
            </a:extLst>
          </p:cNvPr>
          <p:cNvSpPr>
            <a:spLocks noGrp="1"/>
          </p:cNvSpPr>
          <p:nvPr>
            <p:ph type="ctrTitle"/>
          </p:nvPr>
        </p:nvSpPr>
        <p:spPr>
          <a:xfrm>
            <a:off x="1437736" y="2907284"/>
            <a:ext cx="9144000" cy="2595806"/>
          </a:xfrm>
        </p:spPr>
        <p:txBody>
          <a:bodyPr>
            <a:normAutofit/>
          </a:bodyPr>
          <a:lstStyle/>
          <a:p>
            <a:br>
              <a:rPr lang="fr-CH" dirty="0"/>
            </a:br>
            <a:endParaRPr lang="fr-CH" dirty="0"/>
          </a:p>
        </p:txBody>
      </p:sp>
      <p:sp>
        <p:nvSpPr>
          <p:cNvPr id="3" name="Sous-titre 2">
            <a:extLst>
              <a:ext uri="{FF2B5EF4-FFF2-40B4-BE49-F238E27FC236}">
                <a16:creationId xmlns:a16="http://schemas.microsoft.com/office/drawing/2014/main" id="{F4595809-1C32-4B26-AA83-B1130FBBD71F}"/>
              </a:ext>
            </a:extLst>
          </p:cNvPr>
          <p:cNvSpPr>
            <a:spLocks noGrp="1"/>
          </p:cNvSpPr>
          <p:nvPr>
            <p:ph type="subTitle" idx="1"/>
          </p:nvPr>
        </p:nvSpPr>
        <p:spPr>
          <a:xfrm>
            <a:off x="1524000" y="3995350"/>
            <a:ext cx="9144000" cy="1298995"/>
          </a:xfrm>
        </p:spPr>
        <p:txBody>
          <a:bodyPr>
            <a:normAutofit/>
          </a:bodyPr>
          <a:lstStyle/>
          <a:p>
            <a:endParaRPr lang="fr-CH" dirty="0"/>
          </a:p>
          <a:p>
            <a:endParaRPr lang="fr-CH" dirty="0"/>
          </a:p>
          <a:p>
            <a:endParaRPr lang="fr-CH" dirty="0"/>
          </a:p>
          <a:p>
            <a:endParaRPr lang="fr-CH" dirty="0"/>
          </a:p>
        </p:txBody>
      </p:sp>
      <p:sp>
        <p:nvSpPr>
          <p:cNvPr id="7" name="Rectangle 4">
            <a:extLst>
              <a:ext uri="{FF2B5EF4-FFF2-40B4-BE49-F238E27FC236}">
                <a16:creationId xmlns:a16="http://schemas.microsoft.com/office/drawing/2014/main" id="{35313FAE-AD9F-D4AF-C069-B4B55C121A54}"/>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a:extLst>
              <a:ext uri="{FF2B5EF4-FFF2-40B4-BE49-F238E27FC236}">
                <a16:creationId xmlns:a16="http://schemas.microsoft.com/office/drawing/2014/main" id="{4F9AAE9D-5481-1079-01C5-614193033A25}"/>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6" name="Image 5">
            <a:extLst>
              <a:ext uri="{FF2B5EF4-FFF2-40B4-BE49-F238E27FC236}">
                <a16:creationId xmlns:a16="http://schemas.microsoft.com/office/drawing/2014/main" id="{66242BE4-9A40-29A3-AFF1-C171F1A8273F}"/>
              </a:ext>
            </a:extLst>
          </p:cNvPr>
          <p:cNvPicPr>
            <a:picLocks noChangeAspect="1"/>
          </p:cNvPicPr>
          <p:nvPr/>
        </p:nvPicPr>
        <p:blipFill>
          <a:blip r:embed="rId2"/>
          <a:srcRect l="3132" t="14498" r="17426" b="6796"/>
          <a:stretch/>
        </p:blipFill>
        <p:spPr>
          <a:xfrm>
            <a:off x="381740" y="286820"/>
            <a:ext cx="11390050" cy="6347526"/>
          </a:xfrm>
          <a:prstGeom prst="rect">
            <a:avLst/>
          </a:prstGeom>
        </p:spPr>
      </p:pic>
      <p:sp>
        <p:nvSpPr>
          <p:cNvPr id="9" name="ZoneTexte 8">
            <a:extLst>
              <a:ext uri="{FF2B5EF4-FFF2-40B4-BE49-F238E27FC236}">
                <a16:creationId xmlns:a16="http://schemas.microsoft.com/office/drawing/2014/main" id="{BC81BEFC-5517-E75F-35A0-CC58C1747597}"/>
              </a:ext>
            </a:extLst>
          </p:cNvPr>
          <p:cNvSpPr txBox="1"/>
          <p:nvPr/>
        </p:nvSpPr>
        <p:spPr>
          <a:xfrm>
            <a:off x="9230264" y="5736566"/>
            <a:ext cx="2286000" cy="307777"/>
          </a:xfrm>
          <a:prstGeom prst="rect">
            <a:avLst/>
          </a:prstGeom>
          <a:noFill/>
        </p:spPr>
        <p:txBody>
          <a:bodyPr wrap="square" rtlCol="0">
            <a:spAutoFit/>
          </a:bodyPr>
          <a:lstStyle/>
          <a:p>
            <a:r>
              <a:rPr lang="fr-CH" sz="1400" dirty="0">
                <a:latin typeface="Comic Sans MS" panose="030F0702030302020204" pitchFamily="66" charset="0"/>
              </a:rPr>
              <a:t>ASAICE 2023: 33’264.-</a:t>
            </a:r>
          </a:p>
        </p:txBody>
      </p:sp>
    </p:spTree>
    <p:extLst>
      <p:ext uri="{BB962C8B-B14F-4D97-AF65-F5344CB8AC3E}">
        <p14:creationId xmlns:p14="http://schemas.microsoft.com/office/powerpoint/2010/main" val="338706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F8951-8F64-DE6F-37AE-AC5FD09C9FC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9D2071F-C957-5295-86C5-07D0F036328B}"/>
              </a:ext>
            </a:extLst>
          </p:cNvPr>
          <p:cNvSpPr>
            <a:spLocks noGrp="1"/>
          </p:cNvSpPr>
          <p:nvPr>
            <p:ph type="ctrTitle"/>
          </p:nvPr>
        </p:nvSpPr>
        <p:spPr>
          <a:xfrm>
            <a:off x="1437736" y="2907284"/>
            <a:ext cx="9144000" cy="2595806"/>
          </a:xfrm>
        </p:spPr>
        <p:txBody>
          <a:bodyPr>
            <a:normAutofit/>
          </a:bodyPr>
          <a:lstStyle/>
          <a:p>
            <a:br>
              <a:rPr lang="fr-CH" dirty="0"/>
            </a:br>
            <a:endParaRPr lang="fr-CH" dirty="0"/>
          </a:p>
        </p:txBody>
      </p:sp>
      <p:sp>
        <p:nvSpPr>
          <p:cNvPr id="3" name="Sous-titre 2">
            <a:extLst>
              <a:ext uri="{FF2B5EF4-FFF2-40B4-BE49-F238E27FC236}">
                <a16:creationId xmlns:a16="http://schemas.microsoft.com/office/drawing/2014/main" id="{A5820A29-463A-01CB-1469-6BB1F3E2F3CC}"/>
              </a:ext>
            </a:extLst>
          </p:cNvPr>
          <p:cNvSpPr>
            <a:spLocks noGrp="1"/>
          </p:cNvSpPr>
          <p:nvPr>
            <p:ph type="subTitle" idx="1"/>
          </p:nvPr>
        </p:nvSpPr>
        <p:spPr>
          <a:xfrm>
            <a:off x="1524000" y="3995350"/>
            <a:ext cx="9144000" cy="1298995"/>
          </a:xfrm>
        </p:spPr>
        <p:txBody>
          <a:bodyPr>
            <a:normAutofit/>
          </a:bodyPr>
          <a:lstStyle/>
          <a:p>
            <a:endParaRPr lang="fr-CH" dirty="0"/>
          </a:p>
          <a:p>
            <a:endParaRPr lang="fr-CH" dirty="0"/>
          </a:p>
          <a:p>
            <a:endParaRPr lang="fr-CH" dirty="0"/>
          </a:p>
          <a:p>
            <a:endParaRPr lang="fr-CH" dirty="0"/>
          </a:p>
        </p:txBody>
      </p:sp>
      <p:sp>
        <p:nvSpPr>
          <p:cNvPr id="7" name="Rectangle 4">
            <a:extLst>
              <a:ext uri="{FF2B5EF4-FFF2-40B4-BE49-F238E27FC236}">
                <a16:creationId xmlns:a16="http://schemas.microsoft.com/office/drawing/2014/main" id="{ACB50D66-7E75-EC3F-BAF9-37209564FFD6}"/>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a:extLst>
              <a:ext uri="{FF2B5EF4-FFF2-40B4-BE49-F238E27FC236}">
                <a16:creationId xmlns:a16="http://schemas.microsoft.com/office/drawing/2014/main" id="{1CDCDB8D-184A-5415-49A5-58365E2C40B6}"/>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5" name="Image 4">
            <a:extLst>
              <a:ext uri="{FF2B5EF4-FFF2-40B4-BE49-F238E27FC236}">
                <a16:creationId xmlns:a16="http://schemas.microsoft.com/office/drawing/2014/main" id="{D4BDD732-8765-9C30-3B61-F7210008BFF2}"/>
              </a:ext>
            </a:extLst>
          </p:cNvPr>
          <p:cNvPicPr>
            <a:picLocks noChangeAspect="1"/>
          </p:cNvPicPr>
          <p:nvPr/>
        </p:nvPicPr>
        <p:blipFill>
          <a:blip r:embed="rId2"/>
          <a:srcRect l="3350" t="14498" r="17937" b="7184"/>
          <a:stretch/>
        </p:blipFill>
        <p:spPr>
          <a:xfrm>
            <a:off x="408373" y="253986"/>
            <a:ext cx="11283518" cy="6315013"/>
          </a:xfrm>
          <a:prstGeom prst="rect">
            <a:avLst/>
          </a:prstGeom>
        </p:spPr>
      </p:pic>
    </p:spTree>
    <p:extLst>
      <p:ext uri="{BB962C8B-B14F-4D97-AF65-F5344CB8AC3E}">
        <p14:creationId xmlns:p14="http://schemas.microsoft.com/office/powerpoint/2010/main" val="3047574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C8E98-8F85-6ACE-6AFC-47B95923007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DDD0612-1C93-AA1D-8117-E3339B82DCCA}"/>
              </a:ext>
            </a:extLst>
          </p:cNvPr>
          <p:cNvSpPr>
            <a:spLocks noGrp="1"/>
          </p:cNvSpPr>
          <p:nvPr>
            <p:ph type="ctrTitle"/>
          </p:nvPr>
        </p:nvSpPr>
        <p:spPr>
          <a:xfrm>
            <a:off x="1437736" y="2907284"/>
            <a:ext cx="9144000" cy="2595806"/>
          </a:xfrm>
        </p:spPr>
        <p:txBody>
          <a:bodyPr>
            <a:normAutofit/>
          </a:bodyPr>
          <a:lstStyle/>
          <a:p>
            <a:br>
              <a:rPr lang="fr-CH" dirty="0"/>
            </a:br>
            <a:endParaRPr lang="fr-CH" dirty="0"/>
          </a:p>
        </p:txBody>
      </p:sp>
      <p:sp>
        <p:nvSpPr>
          <p:cNvPr id="3" name="Sous-titre 2">
            <a:extLst>
              <a:ext uri="{FF2B5EF4-FFF2-40B4-BE49-F238E27FC236}">
                <a16:creationId xmlns:a16="http://schemas.microsoft.com/office/drawing/2014/main" id="{1B9F6488-F4E8-C6C2-9FB1-411395093A1F}"/>
              </a:ext>
            </a:extLst>
          </p:cNvPr>
          <p:cNvSpPr>
            <a:spLocks noGrp="1"/>
          </p:cNvSpPr>
          <p:nvPr>
            <p:ph type="subTitle" idx="1"/>
          </p:nvPr>
        </p:nvSpPr>
        <p:spPr>
          <a:xfrm>
            <a:off x="1524000" y="3995350"/>
            <a:ext cx="9144000" cy="1298995"/>
          </a:xfrm>
        </p:spPr>
        <p:txBody>
          <a:bodyPr>
            <a:normAutofit/>
          </a:bodyPr>
          <a:lstStyle/>
          <a:p>
            <a:endParaRPr lang="fr-CH" dirty="0"/>
          </a:p>
          <a:p>
            <a:endParaRPr lang="fr-CH" dirty="0"/>
          </a:p>
          <a:p>
            <a:endParaRPr lang="fr-CH" dirty="0"/>
          </a:p>
          <a:p>
            <a:endParaRPr lang="fr-CH" dirty="0"/>
          </a:p>
        </p:txBody>
      </p:sp>
      <p:sp>
        <p:nvSpPr>
          <p:cNvPr id="7" name="Rectangle 4">
            <a:extLst>
              <a:ext uri="{FF2B5EF4-FFF2-40B4-BE49-F238E27FC236}">
                <a16:creationId xmlns:a16="http://schemas.microsoft.com/office/drawing/2014/main" id="{138AD882-8F34-1914-9C3A-3AC21A930851}"/>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a:extLst>
              <a:ext uri="{FF2B5EF4-FFF2-40B4-BE49-F238E27FC236}">
                <a16:creationId xmlns:a16="http://schemas.microsoft.com/office/drawing/2014/main" id="{8FCD3A6B-B05C-6E77-F957-A53A0E79927B}"/>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6" name="Image 5">
            <a:extLst>
              <a:ext uri="{FF2B5EF4-FFF2-40B4-BE49-F238E27FC236}">
                <a16:creationId xmlns:a16="http://schemas.microsoft.com/office/drawing/2014/main" id="{4F899254-A3BA-7F3A-6A16-81C1A3C49DBB}"/>
              </a:ext>
            </a:extLst>
          </p:cNvPr>
          <p:cNvPicPr>
            <a:picLocks noChangeAspect="1"/>
          </p:cNvPicPr>
          <p:nvPr/>
        </p:nvPicPr>
        <p:blipFill>
          <a:blip r:embed="rId2"/>
          <a:srcRect l="3422" t="14240" r="17646" b="7314"/>
          <a:stretch/>
        </p:blipFill>
        <p:spPr>
          <a:xfrm>
            <a:off x="417249" y="152691"/>
            <a:ext cx="11319425" cy="6328007"/>
          </a:xfrm>
          <a:prstGeom prst="rect">
            <a:avLst/>
          </a:prstGeom>
        </p:spPr>
      </p:pic>
      <p:sp>
        <p:nvSpPr>
          <p:cNvPr id="10" name="ZoneTexte 9">
            <a:extLst>
              <a:ext uri="{FF2B5EF4-FFF2-40B4-BE49-F238E27FC236}">
                <a16:creationId xmlns:a16="http://schemas.microsoft.com/office/drawing/2014/main" id="{DB0BF0E5-0854-D73B-C373-D49365FF9202}"/>
              </a:ext>
            </a:extLst>
          </p:cNvPr>
          <p:cNvSpPr txBox="1"/>
          <p:nvPr/>
        </p:nvSpPr>
        <p:spPr>
          <a:xfrm>
            <a:off x="9250524" y="5380968"/>
            <a:ext cx="7013274" cy="369332"/>
          </a:xfrm>
          <a:prstGeom prst="rect">
            <a:avLst/>
          </a:prstGeom>
          <a:noFill/>
        </p:spPr>
        <p:txBody>
          <a:bodyPr wrap="square">
            <a:spAutoFit/>
          </a:bodyPr>
          <a:lstStyle/>
          <a:p>
            <a:r>
              <a:rPr lang="fr-CH" dirty="0"/>
              <a:t>ASAICE 2023: 16’489.-</a:t>
            </a:r>
          </a:p>
        </p:txBody>
      </p:sp>
    </p:spTree>
    <p:extLst>
      <p:ext uri="{BB962C8B-B14F-4D97-AF65-F5344CB8AC3E}">
        <p14:creationId xmlns:p14="http://schemas.microsoft.com/office/powerpoint/2010/main" val="174162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D27E2-6E6A-C648-B599-77ADC7B94EB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EBD0BBB-3C53-CEE3-4AA6-03E617CB2D6C}"/>
              </a:ext>
            </a:extLst>
          </p:cNvPr>
          <p:cNvSpPr>
            <a:spLocks noGrp="1"/>
          </p:cNvSpPr>
          <p:nvPr>
            <p:ph type="ctrTitle"/>
          </p:nvPr>
        </p:nvSpPr>
        <p:spPr>
          <a:xfrm>
            <a:off x="1437736" y="2907284"/>
            <a:ext cx="9144000" cy="2595806"/>
          </a:xfrm>
        </p:spPr>
        <p:txBody>
          <a:bodyPr>
            <a:normAutofit/>
          </a:bodyPr>
          <a:lstStyle/>
          <a:p>
            <a:br>
              <a:rPr lang="fr-CH" dirty="0"/>
            </a:br>
            <a:endParaRPr lang="fr-CH" dirty="0"/>
          </a:p>
        </p:txBody>
      </p:sp>
      <p:sp>
        <p:nvSpPr>
          <p:cNvPr id="3" name="Sous-titre 2">
            <a:extLst>
              <a:ext uri="{FF2B5EF4-FFF2-40B4-BE49-F238E27FC236}">
                <a16:creationId xmlns:a16="http://schemas.microsoft.com/office/drawing/2014/main" id="{1BC23066-21EC-738C-5737-8973E1ECD97E}"/>
              </a:ext>
            </a:extLst>
          </p:cNvPr>
          <p:cNvSpPr>
            <a:spLocks noGrp="1"/>
          </p:cNvSpPr>
          <p:nvPr>
            <p:ph type="subTitle" idx="1"/>
          </p:nvPr>
        </p:nvSpPr>
        <p:spPr>
          <a:xfrm>
            <a:off x="1524000" y="3995350"/>
            <a:ext cx="9144000" cy="1298995"/>
          </a:xfrm>
        </p:spPr>
        <p:txBody>
          <a:bodyPr>
            <a:normAutofit/>
          </a:bodyPr>
          <a:lstStyle/>
          <a:p>
            <a:endParaRPr lang="fr-CH" dirty="0"/>
          </a:p>
          <a:p>
            <a:endParaRPr lang="fr-CH" dirty="0"/>
          </a:p>
          <a:p>
            <a:endParaRPr lang="fr-CH" dirty="0"/>
          </a:p>
          <a:p>
            <a:endParaRPr lang="fr-CH" dirty="0"/>
          </a:p>
        </p:txBody>
      </p:sp>
      <p:sp>
        <p:nvSpPr>
          <p:cNvPr id="7" name="Rectangle 4">
            <a:extLst>
              <a:ext uri="{FF2B5EF4-FFF2-40B4-BE49-F238E27FC236}">
                <a16:creationId xmlns:a16="http://schemas.microsoft.com/office/drawing/2014/main" id="{F3D1A21A-A804-D8A1-312F-50518AAB3D95}"/>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a:extLst>
              <a:ext uri="{FF2B5EF4-FFF2-40B4-BE49-F238E27FC236}">
                <a16:creationId xmlns:a16="http://schemas.microsoft.com/office/drawing/2014/main" id="{D0B8D809-3780-2E56-1D24-84873182EA1B}"/>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5" name="Image 4">
            <a:extLst>
              <a:ext uri="{FF2B5EF4-FFF2-40B4-BE49-F238E27FC236}">
                <a16:creationId xmlns:a16="http://schemas.microsoft.com/office/drawing/2014/main" id="{7C302AC7-84E1-9F89-A093-BBC8AA1192F2}"/>
              </a:ext>
            </a:extLst>
          </p:cNvPr>
          <p:cNvPicPr>
            <a:picLocks noChangeAspect="1"/>
          </p:cNvPicPr>
          <p:nvPr/>
        </p:nvPicPr>
        <p:blipFill>
          <a:blip r:embed="rId2"/>
          <a:srcRect l="3204" t="14239" r="17645" b="7185"/>
          <a:stretch/>
        </p:blipFill>
        <p:spPr>
          <a:xfrm>
            <a:off x="390617" y="262673"/>
            <a:ext cx="11256886" cy="6286042"/>
          </a:xfrm>
          <a:prstGeom prst="rect">
            <a:avLst/>
          </a:prstGeom>
        </p:spPr>
      </p:pic>
    </p:spTree>
    <p:extLst>
      <p:ext uri="{BB962C8B-B14F-4D97-AF65-F5344CB8AC3E}">
        <p14:creationId xmlns:p14="http://schemas.microsoft.com/office/powerpoint/2010/main" val="289860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2EB74-4D1C-4181-F1CC-05AEB999D46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8E51B42-CD98-86BA-3830-6D70A2205B4D}"/>
              </a:ext>
            </a:extLst>
          </p:cNvPr>
          <p:cNvSpPr>
            <a:spLocks noGrp="1"/>
          </p:cNvSpPr>
          <p:nvPr>
            <p:ph type="ctrTitle"/>
          </p:nvPr>
        </p:nvSpPr>
        <p:spPr>
          <a:xfrm>
            <a:off x="1437736" y="2907284"/>
            <a:ext cx="9144000" cy="2595806"/>
          </a:xfrm>
        </p:spPr>
        <p:txBody>
          <a:bodyPr>
            <a:normAutofit/>
          </a:bodyPr>
          <a:lstStyle/>
          <a:p>
            <a:br>
              <a:rPr lang="fr-CH" dirty="0"/>
            </a:br>
            <a:endParaRPr lang="fr-CH" dirty="0"/>
          </a:p>
        </p:txBody>
      </p:sp>
      <p:sp>
        <p:nvSpPr>
          <p:cNvPr id="3" name="Sous-titre 2">
            <a:extLst>
              <a:ext uri="{FF2B5EF4-FFF2-40B4-BE49-F238E27FC236}">
                <a16:creationId xmlns:a16="http://schemas.microsoft.com/office/drawing/2014/main" id="{89E1FABB-2950-FF9B-50BC-1AD0D7D70CA5}"/>
              </a:ext>
            </a:extLst>
          </p:cNvPr>
          <p:cNvSpPr>
            <a:spLocks noGrp="1"/>
          </p:cNvSpPr>
          <p:nvPr>
            <p:ph type="subTitle" idx="1"/>
          </p:nvPr>
        </p:nvSpPr>
        <p:spPr>
          <a:xfrm>
            <a:off x="1524000" y="3995350"/>
            <a:ext cx="9144000" cy="1298995"/>
          </a:xfrm>
        </p:spPr>
        <p:txBody>
          <a:bodyPr>
            <a:normAutofit/>
          </a:bodyPr>
          <a:lstStyle/>
          <a:p>
            <a:endParaRPr lang="fr-CH" dirty="0"/>
          </a:p>
          <a:p>
            <a:endParaRPr lang="fr-CH" dirty="0"/>
          </a:p>
          <a:p>
            <a:endParaRPr lang="fr-CH" dirty="0"/>
          </a:p>
          <a:p>
            <a:endParaRPr lang="fr-CH" dirty="0"/>
          </a:p>
        </p:txBody>
      </p:sp>
      <p:sp>
        <p:nvSpPr>
          <p:cNvPr id="7" name="Rectangle 4">
            <a:extLst>
              <a:ext uri="{FF2B5EF4-FFF2-40B4-BE49-F238E27FC236}">
                <a16:creationId xmlns:a16="http://schemas.microsoft.com/office/drawing/2014/main" id="{A740B5C8-073C-B3B7-F691-0E1B7F2D23BC}"/>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a:extLst>
              <a:ext uri="{FF2B5EF4-FFF2-40B4-BE49-F238E27FC236}">
                <a16:creationId xmlns:a16="http://schemas.microsoft.com/office/drawing/2014/main" id="{C9F844E1-BEB6-3EB5-65F6-9B109F425E86}"/>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6" name="Image 5">
            <a:extLst>
              <a:ext uri="{FF2B5EF4-FFF2-40B4-BE49-F238E27FC236}">
                <a16:creationId xmlns:a16="http://schemas.microsoft.com/office/drawing/2014/main" id="{0104BD33-A568-09C1-DB07-A50A013B6A97}"/>
              </a:ext>
            </a:extLst>
          </p:cNvPr>
          <p:cNvPicPr>
            <a:picLocks noChangeAspect="1"/>
          </p:cNvPicPr>
          <p:nvPr/>
        </p:nvPicPr>
        <p:blipFill>
          <a:blip r:embed="rId2"/>
          <a:srcRect l="3184" t="14213" r="17500" b="7422"/>
          <a:stretch/>
        </p:blipFill>
        <p:spPr>
          <a:xfrm>
            <a:off x="388188" y="241276"/>
            <a:ext cx="11300604" cy="6280355"/>
          </a:xfrm>
          <a:prstGeom prst="rect">
            <a:avLst/>
          </a:prstGeom>
        </p:spPr>
      </p:pic>
      <p:sp>
        <p:nvSpPr>
          <p:cNvPr id="10" name="ZoneTexte 9">
            <a:extLst>
              <a:ext uri="{FF2B5EF4-FFF2-40B4-BE49-F238E27FC236}">
                <a16:creationId xmlns:a16="http://schemas.microsoft.com/office/drawing/2014/main" id="{C1B77215-DC5F-5CB9-B404-3E0A9A3E9EA8}"/>
              </a:ext>
            </a:extLst>
          </p:cNvPr>
          <p:cNvSpPr txBox="1"/>
          <p:nvPr/>
        </p:nvSpPr>
        <p:spPr>
          <a:xfrm>
            <a:off x="9156940" y="6152299"/>
            <a:ext cx="7013274" cy="369332"/>
          </a:xfrm>
          <a:prstGeom prst="rect">
            <a:avLst/>
          </a:prstGeom>
          <a:noFill/>
        </p:spPr>
        <p:txBody>
          <a:bodyPr wrap="square">
            <a:spAutoFit/>
          </a:bodyPr>
          <a:lstStyle/>
          <a:p>
            <a:r>
              <a:rPr lang="fr-CH" sz="1800" dirty="0">
                <a:latin typeface="Comic Sans MS" panose="030F0702030302020204" pitchFamily="66" charset="0"/>
              </a:rPr>
              <a:t>ASAICE 2023: 18’522.-</a:t>
            </a:r>
          </a:p>
        </p:txBody>
      </p:sp>
    </p:spTree>
    <p:extLst>
      <p:ext uri="{BB962C8B-B14F-4D97-AF65-F5344CB8AC3E}">
        <p14:creationId xmlns:p14="http://schemas.microsoft.com/office/powerpoint/2010/main" val="1790416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9A4E7-8319-AD40-CAF7-022FDC9A81C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B085884-ED32-0AB1-636A-088037F64787}"/>
              </a:ext>
            </a:extLst>
          </p:cNvPr>
          <p:cNvSpPr>
            <a:spLocks noGrp="1"/>
          </p:cNvSpPr>
          <p:nvPr>
            <p:ph type="ctrTitle"/>
          </p:nvPr>
        </p:nvSpPr>
        <p:spPr>
          <a:xfrm>
            <a:off x="1437736" y="2907284"/>
            <a:ext cx="9144000" cy="2595806"/>
          </a:xfrm>
        </p:spPr>
        <p:txBody>
          <a:bodyPr>
            <a:normAutofit/>
          </a:bodyPr>
          <a:lstStyle/>
          <a:p>
            <a:br>
              <a:rPr lang="fr-CH" dirty="0"/>
            </a:br>
            <a:endParaRPr lang="fr-CH" dirty="0"/>
          </a:p>
        </p:txBody>
      </p:sp>
      <p:sp>
        <p:nvSpPr>
          <p:cNvPr id="3" name="Sous-titre 2">
            <a:extLst>
              <a:ext uri="{FF2B5EF4-FFF2-40B4-BE49-F238E27FC236}">
                <a16:creationId xmlns:a16="http://schemas.microsoft.com/office/drawing/2014/main" id="{28F6F0EE-3AA1-0910-9611-E1316F6BEB2C}"/>
              </a:ext>
            </a:extLst>
          </p:cNvPr>
          <p:cNvSpPr>
            <a:spLocks noGrp="1"/>
          </p:cNvSpPr>
          <p:nvPr>
            <p:ph type="subTitle" idx="1"/>
          </p:nvPr>
        </p:nvSpPr>
        <p:spPr>
          <a:xfrm>
            <a:off x="1524000" y="3995350"/>
            <a:ext cx="9144000" cy="1298995"/>
          </a:xfrm>
        </p:spPr>
        <p:txBody>
          <a:bodyPr>
            <a:normAutofit/>
          </a:bodyPr>
          <a:lstStyle/>
          <a:p>
            <a:endParaRPr lang="fr-CH" dirty="0"/>
          </a:p>
          <a:p>
            <a:endParaRPr lang="fr-CH" dirty="0"/>
          </a:p>
          <a:p>
            <a:endParaRPr lang="fr-CH" dirty="0"/>
          </a:p>
          <a:p>
            <a:endParaRPr lang="fr-CH" dirty="0"/>
          </a:p>
        </p:txBody>
      </p:sp>
      <p:sp>
        <p:nvSpPr>
          <p:cNvPr id="7" name="Rectangle 4">
            <a:extLst>
              <a:ext uri="{FF2B5EF4-FFF2-40B4-BE49-F238E27FC236}">
                <a16:creationId xmlns:a16="http://schemas.microsoft.com/office/drawing/2014/main" id="{D5F5602B-2EE1-0441-0C5A-AF5DE4678487}"/>
              </a:ext>
            </a:extLst>
          </p:cNvPr>
          <p:cNvSpPr>
            <a:spLocks noChangeArrowheads="1"/>
          </p:cNvSpPr>
          <p:nvPr/>
        </p:nvSpPr>
        <p:spPr bwMode="auto">
          <a:xfrm>
            <a:off x="1836821" y="9077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8" name="Rectangle 5">
            <a:extLst>
              <a:ext uri="{FF2B5EF4-FFF2-40B4-BE49-F238E27FC236}">
                <a16:creationId xmlns:a16="http://schemas.microsoft.com/office/drawing/2014/main" id="{1F426C84-A001-E2ED-1087-B52C390F0C7A}"/>
              </a:ext>
            </a:extLst>
          </p:cNvPr>
          <p:cNvSpPr>
            <a:spLocks noChangeArrowheads="1"/>
          </p:cNvSpPr>
          <p:nvPr/>
        </p:nvSpPr>
        <p:spPr bwMode="auto">
          <a:xfrm>
            <a:off x="1315453" y="1215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H"/>
          </a:p>
        </p:txBody>
      </p:sp>
      <p:pic>
        <p:nvPicPr>
          <p:cNvPr id="5" name="Image 4">
            <a:extLst>
              <a:ext uri="{FF2B5EF4-FFF2-40B4-BE49-F238E27FC236}">
                <a16:creationId xmlns:a16="http://schemas.microsoft.com/office/drawing/2014/main" id="{467CDF99-6CDC-1EA8-BB53-4C631D483282}"/>
              </a:ext>
            </a:extLst>
          </p:cNvPr>
          <p:cNvPicPr>
            <a:picLocks noChangeAspect="1"/>
          </p:cNvPicPr>
          <p:nvPr/>
        </p:nvPicPr>
        <p:blipFill>
          <a:blip r:embed="rId2"/>
          <a:srcRect l="3396" t="14213" r="17857" b="7705"/>
          <a:stretch/>
        </p:blipFill>
        <p:spPr>
          <a:xfrm>
            <a:off x="414067" y="165727"/>
            <a:ext cx="11322213" cy="6314972"/>
          </a:xfrm>
          <a:prstGeom prst="rect">
            <a:avLst/>
          </a:prstGeom>
        </p:spPr>
      </p:pic>
    </p:spTree>
    <p:extLst>
      <p:ext uri="{BB962C8B-B14F-4D97-AF65-F5344CB8AC3E}">
        <p14:creationId xmlns:p14="http://schemas.microsoft.com/office/powerpoint/2010/main" val="188460888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DE9C052B9C3941AF4A7541745595D0" ma:contentTypeVersion="16" ma:contentTypeDescription="Crée un document." ma:contentTypeScope="" ma:versionID="f8f21eec81c882ad04c2873cf32b9c23">
  <xsd:schema xmlns:xsd="http://www.w3.org/2001/XMLSchema" xmlns:xs="http://www.w3.org/2001/XMLSchema" xmlns:p="http://schemas.microsoft.com/office/2006/metadata/properties" xmlns:ns2="84a25d35-cb4c-442b-96f9-7c936365274b" xmlns:ns3="df9526bf-018b-45b8-a50e-c6fd4cfb4ec3" targetNamespace="http://schemas.microsoft.com/office/2006/metadata/properties" ma:root="true" ma:fieldsID="fe9bd95937b8f33c357838059469d995" ns2:_="" ns3:_="">
    <xsd:import namespace="84a25d35-cb4c-442b-96f9-7c936365274b"/>
    <xsd:import namespace="df9526bf-018b-45b8-a50e-c6fd4cfb4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a25d35-cb4c-442b-96f9-7c93636527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bac1c426-1ca6-4d3c-bc07-2df43267e03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9526bf-018b-45b8-a50e-c6fd4cfb4e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f27c469-2ab7-49b0-a1de-45c03da5b89d}" ma:internalName="TaxCatchAll" ma:showField="CatchAllData" ma:web="df9526bf-018b-45b8-a50e-c6fd4cfb4ec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f9526bf-018b-45b8-a50e-c6fd4cfb4ec3" xsi:nil="true"/>
    <lcf76f155ced4ddcb4097134ff3c332f xmlns="84a25d35-cb4c-442b-96f9-7c936365274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DAF5D3-92F2-4234-99EF-D2651AE065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a25d35-cb4c-442b-96f9-7c936365274b"/>
    <ds:schemaRef ds:uri="df9526bf-018b-45b8-a50e-c6fd4cfb4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874E1-AD73-43EE-9627-424B5E38D381}">
  <ds:schemaRefs>
    <ds:schemaRef ds:uri="http://schemas.microsoft.com/office/2006/metadata/properties"/>
    <ds:schemaRef ds:uri="http://schemas.microsoft.com/office/infopath/2007/PartnerControls"/>
    <ds:schemaRef ds:uri="546c626d-0a35-4269-a4ea-cc4b51dbfbd8"/>
    <ds:schemaRef ds:uri="ba04123c-379e-421e-81cc-f2c129c23e59"/>
    <ds:schemaRef ds:uri="df9526bf-018b-45b8-a50e-c6fd4cfb4ec3"/>
    <ds:schemaRef ds:uri="84a25d35-cb4c-442b-96f9-7c936365274b"/>
  </ds:schemaRefs>
</ds:datastoreItem>
</file>

<file path=customXml/itemProps3.xml><?xml version="1.0" encoding="utf-8"?>
<ds:datastoreItem xmlns:ds="http://schemas.openxmlformats.org/officeDocument/2006/customXml" ds:itemID="{5DB734E3-7D1A-44D5-B6DE-373510E7CB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579</Words>
  <Application>Microsoft Office PowerPoint</Application>
  <PresentationFormat>Grand écran</PresentationFormat>
  <Paragraphs>119</Paragraphs>
  <Slides>18</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5" baseType="lpstr">
      <vt:lpstr>Aptos Narrow</vt:lpstr>
      <vt:lpstr>Arial</vt:lpstr>
      <vt:lpstr>Calibri</vt:lpstr>
      <vt:lpstr>Calibri Light</vt:lpstr>
      <vt:lpstr>Comic Sans MS</vt:lpstr>
      <vt:lpstr>Thème Office</vt:lpstr>
      <vt:lpstr>Worksheet</vt:lpstr>
      <vt:lpstr>ASAICE Développement du réseau d’accueil 2025/2030</vt:lpstr>
      <vt:lpstr> </vt:lpstr>
      <vt:lpstr> </vt:lpstr>
      <vt:lpstr> </vt:lpstr>
      <vt:lpstr> </vt:lpstr>
      <vt:lpstr> </vt:lpstr>
      <vt:lpstr> </vt:lpstr>
      <vt:lpstr> </vt:lpstr>
      <vt:lpstr> </vt:lpstr>
      <vt:lpstr> </vt:lpstr>
      <vt:lpstr>Présentation PowerPoint</vt:lpstr>
      <vt:lpstr>Historique:  2014 Nouveau découpage scolaire de la plaine de l’Orbe. 2017 Création de l’UAPE les Pies à Bavois.  2019 Création de l’association scolaire ASAICE. 2019 Création de l’UAPE les Corbeaux à Chavornay.  2021 Création de l’UAPE les Grenouilles à Ependes. 2022 Reprise de l’accueil familial de jour.  2023 Reprise de la gestion de la garderie des Petits Poucets. 2023 Création de l’UAPE les Tortues à Chavornay.</vt:lpstr>
      <vt:lpstr>Présentation PowerPoint</vt:lpstr>
      <vt:lpstr>Mandat de prestations:  Le réseau ASAICE a mandaté l’association l’Ile aux Corbeaux pour la gestion des différentes structures d’accueil :  Accueil préscolaire: Garderie des Petits Poucets.  Accueil parascolaire: Accueil familial de jour (AMF).    Unités d’accueil pour écoliers (UAPE).    Cantine scolaire.    Réfectoire.    Vacances scolaires.    Accueil inter-réseaux.</vt:lpstr>
      <vt:lpstr>Taux de remplissage des structures avril 2024:  </vt:lpstr>
      <vt:lpstr>Financement des structures:  </vt:lpstr>
      <vt:lpstr>Financement des structures actuelles:  </vt:lpstr>
      <vt:lpstr>Prévisions de développement:   Ouverture d’une seconde garderie  48 Nouvelles places.  Création de 48 places UAPE 1-4 P.  Ces estimations sont identifiées selon une liste d’attente et de prévisions actuelles en relation avec les études Microgis demandées par ASAICE ainsi que par la FAJE.  Coûts d’exploitation annuels supplémentaires pour le réseau: 1’200’000.-   Répartition entre commune: 50% habitants, 50% prestations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Lundi 26.08.2019</dc:title>
  <dc:creator>Leonie Abetel</dc:creator>
  <cp:lastModifiedBy>Carole Pose</cp:lastModifiedBy>
  <cp:revision>156</cp:revision>
  <cp:lastPrinted>2020-02-11T17:41:34Z</cp:lastPrinted>
  <dcterms:created xsi:type="dcterms:W3CDTF">2019-08-13T12:56:16Z</dcterms:created>
  <dcterms:modified xsi:type="dcterms:W3CDTF">2024-12-10T14:17:10Z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ContentTypeId">
    <vt:lpwstr>0x010100A7DE9C052B9C3941AF4A7541745595D0</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