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81" r:id="rId3"/>
    <p:sldId id="261" r:id="rId4"/>
    <p:sldId id="263" r:id="rId5"/>
    <p:sldId id="265" r:id="rId6"/>
    <p:sldId id="266" r:id="rId7"/>
    <p:sldId id="267" r:id="rId8"/>
    <p:sldId id="268" r:id="rId9"/>
    <p:sldId id="269" r:id="rId10"/>
    <p:sldId id="270" r:id="rId11"/>
    <p:sldId id="271" r:id="rId12"/>
    <p:sldId id="273" r:id="rId13"/>
    <p:sldId id="274" r:id="rId14"/>
    <p:sldId id="275" r:id="rId15"/>
    <p:sldId id="276" r:id="rId16"/>
    <p:sldId id="277" r:id="rId17"/>
    <p:sldId id="278" r:id="rId18"/>
    <p:sldId id="279" r:id="rId19"/>
    <p:sldId id="280" r:id="rId20"/>
  </p:sldIdLst>
  <p:sldSz cx="10693400" cy="7556500"/>
  <p:notesSz cx="10693400" cy="75565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D5276F-7460-A963-0155-528E599E631C}" name="Malinova Emili" initials="EM" userId="S::fasoty@vd.ch::e2f8f493-1c30-42bd-9065-3fabe52e1fbc" providerId="AD"/>
  <p188:author id="{184C22D0-D884-9F99-1555-41ACBB988547}" name="Peixoto Liliana" initials="LP" userId="S::l5t7x0@vd.ch::9ff47236-1428-447c-8363-a542989db35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Gaillard Joëlle" initials="GJ"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A2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88"/>
    <p:restoredTop sz="74614" autoAdjust="0"/>
  </p:normalViewPr>
  <p:slideViewPr>
    <p:cSldViewPr>
      <p:cViewPr varScale="1">
        <p:scale>
          <a:sx n="106" d="100"/>
          <a:sy n="106" d="100"/>
        </p:scale>
        <p:origin x="5226"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283F7688-083D-456B-8A98-40F30A683920}" type="datetimeFigureOut">
              <a:rPr lang="fr-CH" smtClean="0"/>
              <a:t>30.10.2025</a:t>
            </a:fld>
            <a:endParaRPr lang="fr-CH"/>
          </a:p>
        </p:txBody>
      </p:sp>
      <p:sp>
        <p:nvSpPr>
          <p:cNvPr id="4" name="Espace réservé de l'image des diapositives 3"/>
          <p:cNvSpPr>
            <a:spLocks noGrp="1" noRot="1" noChangeAspect="1"/>
          </p:cNvSpPr>
          <p:nvPr>
            <p:ph type="sldImg" idx="2"/>
          </p:nvPr>
        </p:nvSpPr>
        <p:spPr>
          <a:xfrm>
            <a:off x="3541713" y="944563"/>
            <a:ext cx="3609975" cy="2551112"/>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1069975" y="3636963"/>
            <a:ext cx="8553450" cy="297497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7177088"/>
            <a:ext cx="4633913" cy="379412"/>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6057900" y="7177088"/>
            <a:ext cx="4632325" cy="379412"/>
          </a:xfrm>
          <a:prstGeom prst="rect">
            <a:avLst/>
          </a:prstGeom>
        </p:spPr>
        <p:txBody>
          <a:bodyPr vert="horz" lIns="91440" tIns="45720" rIns="91440" bIns="45720" rtlCol="0" anchor="b"/>
          <a:lstStyle>
            <a:lvl1pPr algn="r">
              <a:defRPr sz="1200"/>
            </a:lvl1pPr>
          </a:lstStyle>
          <a:p>
            <a:fld id="{7717FD20-1194-486F-B1DB-AE57547ACB75}" type="slidenum">
              <a:rPr lang="fr-CH" smtClean="0"/>
              <a:t>‹N°›</a:t>
            </a:fld>
            <a:endParaRPr lang="fr-CH"/>
          </a:p>
        </p:txBody>
      </p:sp>
    </p:spTree>
    <p:extLst>
      <p:ext uri="{BB962C8B-B14F-4D97-AF65-F5344CB8AC3E}">
        <p14:creationId xmlns:p14="http://schemas.microsoft.com/office/powerpoint/2010/main" val="926528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CH" b="1" u="sng" dirty="0"/>
              <a:t>INSTRUCTIONS</a:t>
            </a:r>
          </a:p>
          <a:p>
            <a:pPr marL="0" indent="0">
              <a:buFont typeface="Arial" panose="020B0604020202020204" pitchFamily="34" charset="0"/>
              <a:buNone/>
            </a:pPr>
            <a:endParaRPr lang="fr-CH" dirty="0"/>
          </a:p>
          <a:p>
            <a:pPr marL="0" indent="0">
              <a:buFont typeface="Arial" panose="020B0604020202020204" pitchFamily="34" charset="0"/>
              <a:buNone/>
            </a:pPr>
            <a:r>
              <a:rPr lang="fr-CH" b="1" dirty="0"/>
              <a:t>Sous chaque planche, vous trouvez un commentaire qui peut être lu par la personne qui présente. Ces commentaires peuvent/doivent être adaptés en fonction de votre commune. </a:t>
            </a:r>
            <a:endParaRPr lang="fr-CH" dirty="0"/>
          </a:p>
          <a:p>
            <a:pPr marL="171450" indent="-171450">
              <a:buFont typeface="Arial" panose="020B0604020202020204" pitchFamily="34" charset="0"/>
              <a:buChar char="•"/>
            </a:pPr>
            <a:r>
              <a:rPr lang="fr-CH" dirty="0"/>
              <a:t>Les planches n° 1 à 3 sont destinées à présenter votre commune et </a:t>
            </a:r>
            <a:r>
              <a:rPr lang="fr-CH" u="sng" dirty="0"/>
              <a:t>doivent être adaptées</a:t>
            </a:r>
            <a:r>
              <a:rPr lang="fr-CH" dirty="0"/>
              <a:t> en conséquence.</a:t>
            </a:r>
          </a:p>
          <a:p>
            <a:pPr marL="171450" indent="-171450">
              <a:buFont typeface="Arial" panose="020B0604020202020204" pitchFamily="34" charset="0"/>
              <a:buChar char="•"/>
            </a:pPr>
            <a:r>
              <a:rPr lang="fr-CH" dirty="0"/>
              <a:t>La planche 7 est facultative, elle permet de mettre l’accent sur différents éléments de la commune en modifiant le commentaire.</a:t>
            </a:r>
          </a:p>
          <a:p>
            <a:pPr marL="171450" indent="-171450">
              <a:buFont typeface="Arial" panose="020B0604020202020204" pitchFamily="34" charset="0"/>
              <a:buChar char="•"/>
            </a:pPr>
            <a:r>
              <a:rPr lang="fr-CH" dirty="0"/>
              <a:t>La planche 13 doit être adaptée en fonction du rythme de la commune. Vous pouvez insérer une «zone de texte» dans le </a:t>
            </a:r>
            <a:r>
              <a:rPr lang="fr-CH" dirty="0" err="1"/>
              <a:t>powerpoint</a:t>
            </a:r>
            <a:r>
              <a:rPr lang="fr-CH" dirty="0"/>
              <a:t> pour modifier les chiffres sur l’illustration. </a:t>
            </a:r>
          </a:p>
          <a:p>
            <a:pPr marL="171450" indent="-171450">
              <a:buFont typeface="Arial" panose="020B0604020202020204" pitchFamily="34" charset="0"/>
              <a:buChar char="•"/>
            </a:pPr>
            <a:r>
              <a:rPr lang="fr-CH" dirty="0"/>
              <a:t>Planche 16, il est important de modifier le commentaire en fonction de la situation de la commune. Par exemple donner les coordonnées des partis politiques ou de l’entente communale. Expliquer comment s’inscrire sur la liste ouverte déposée au greffe, quelles sont les règles qui s’y appliquent, etc.</a:t>
            </a:r>
          </a:p>
          <a:p>
            <a:pPr marL="171450" indent="-171450">
              <a:buFont typeface="Arial" panose="020B0604020202020204" pitchFamily="34" charset="0"/>
              <a:buChar char="•"/>
            </a:pPr>
            <a:r>
              <a:rPr lang="fr-CH" dirty="0"/>
              <a:t>La planche 18 est un résumé synthétique de la présentation. Elle n’est pas nécessaire suivant le temps à disposition. Il faut l’adapter à la commune. Par exemple nombre de municipaux, nombre de conseillers, système majoritaire, proportionnel ou encore conseil général, etc. </a:t>
            </a:r>
          </a:p>
          <a:p>
            <a:pPr marL="171450" indent="-171450">
              <a:buFont typeface="Arial" panose="020B0604020202020204" pitchFamily="34" charset="0"/>
              <a:buChar char="•"/>
            </a:pPr>
            <a:endParaRPr lang="fr-CH" dirty="0"/>
          </a:p>
        </p:txBody>
      </p:sp>
      <p:sp>
        <p:nvSpPr>
          <p:cNvPr id="4" name="Espace réservé du numéro de diapositive 3"/>
          <p:cNvSpPr>
            <a:spLocks noGrp="1"/>
          </p:cNvSpPr>
          <p:nvPr>
            <p:ph type="sldNum" sz="quarter" idx="5"/>
          </p:nvPr>
        </p:nvSpPr>
        <p:spPr/>
        <p:txBody>
          <a:bodyPr/>
          <a:lstStyle/>
          <a:p>
            <a:fld id="{7717FD20-1194-486F-B1DB-AE57547ACB75}" type="slidenum">
              <a:rPr lang="fr-CH" smtClean="0"/>
              <a:t>1</a:t>
            </a:fld>
            <a:endParaRPr lang="fr-CH"/>
          </a:p>
        </p:txBody>
      </p:sp>
    </p:spTree>
    <p:extLst>
      <p:ext uri="{BB962C8B-B14F-4D97-AF65-F5344CB8AC3E}">
        <p14:creationId xmlns:p14="http://schemas.microsoft.com/office/powerpoint/2010/main" val="3186382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15000"/>
              </a:lnSpc>
              <a:spcBef>
                <a:spcPts val="1000"/>
              </a:spcBef>
            </a:pPr>
            <a:r>
              <a:rPr lang="fr-CH" sz="1800" b="1"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Planche 8 – Des relations qui vont dans les deux sens ?</a:t>
            </a:r>
          </a:p>
          <a:p>
            <a:pPr>
              <a:lnSpc>
                <a:spcPct val="115000"/>
              </a:lnSpc>
              <a:spcAft>
                <a:spcPts val="1000"/>
              </a:spcAft>
            </a:pPr>
            <a:r>
              <a:rPr lang="fr-FR" sz="1800" dirty="0">
                <a:effectLst/>
                <a:latin typeface="Cambria" panose="02040503050406030204" pitchFamily="18" charset="0"/>
                <a:ea typeface="MS Mincho" panose="02020609040205080304" pitchFamily="49" charset="-128"/>
                <a:cs typeface="Times New Roman" panose="02020603050405020304" pitchFamily="18" charset="0"/>
              </a:rPr>
              <a:t> </a:t>
            </a:r>
            <a:endParaRPr lang="fr-CH"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pPr>
            <a:r>
              <a:rPr lang="fr-FR" sz="1800" dirty="0">
                <a:effectLst/>
                <a:latin typeface="Cambria" panose="02040503050406030204" pitchFamily="18" charset="0"/>
                <a:ea typeface="MS Mincho" panose="02020609040205080304" pitchFamily="49" charset="-128"/>
                <a:cs typeface="Times New Roman" panose="02020603050405020304" pitchFamily="18" charset="0"/>
              </a:rPr>
              <a:t>Cette diapositive illustre le </a:t>
            </a:r>
            <a:r>
              <a:rPr lang="fr-FR" sz="1800" b="1" dirty="0">
                <a:effectLst/>
                <a:latin typeface="Cambria" panose="02040503050406030204" pitchFamily="18" charset="0"/>
                <a:ea typeface="MS Mincho" panose="02020609040205080304" pitchFamily="49" charset="-128"/>
                <a:cs typeface="Times New Roman" panose="02020603050405020304" pitchFamily="18" charset="0"/>
              </a:rPr>
              <a:t>fonctionnement institutionnel entre deux autorités</a:t>
            </a:r>
            <a:r>
              <a:rPr lang="fr-FR" sz="1800" dirty="0">
                <a:effectLst/>
                <a:latin typeface="Cambria" panose="02040503050406030204" pitchFamily="18" charset="0"/>
                <a:ea typeface="MS Mincho" panose="02020609040205080304" pitchFamily="49" charset="-128"/>
                <a:cs typeface="Times New Roman" panose="02020603050405020304" pitchFamily="18" charset="0"/>
              </a:rPr>
              <a:t> : la municipalité et le conseil.</a:t>
            </a:r>
            <a:endParaRPr lang="fr-CH"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pPr>
            <a:r>
              <a:rPr lang="fr-FR" sz="1800" dirty="0">
                <a:effectLst/>
                <a:latin typeface="Cambria" panose="02040503050406030204" pitchFamily="18" charset="0"/>
                <a:ea typeface="MS Mincho" panose="02020609040205080304" pitchFamily="49" charset="-128"/>
                <a:cs typeface="Times New Roman" panose="02020603050405020304" pitchFamily="18" charset="0"/>
              </a:rPr>
              <a:t>D’un côté, le </a:t>
            </a:r>
            <a:r>
              <a:rPr lang="fr-FR" sz="1800" b="1" dirty="0">
                <a:effectLst/>
                <a:latin typeface="Cambria" panose="02040503050406030204" pitchFamily="18" charset="0"/>
                <a:ea typeface="MS Mincho" panose="02020609040205080304" pitchFamily="49" charset="-128"/>
                <a:cs typeface="Times New Roman" panose="02020603050405020304" pitchFamily="18" charset="0"/>
              </a:rPr>
              <a:t>conseil peut interpeller</a:t>
            </a:r>
            <a:r>
              <a:rPr lang="fr-FR" sz="1800" dirty="0">
                <a:effectLst/>
                <a:latin typeface="Cambria" panose="02040503050406030204" pitchFamily="18" charset="0"/>
                <a:ea typeface="MS Mincho" panose="02020609040205080304" pitchFamily="49" charset="-128"/>
                <a:cs typeface="Times New Roman" panose="02020603050405020304" pitchFamily="18" charset="0"/>
              </a:rPr>
              <a:t>, poser des questions, demander des comptes à la municipalité sur n’importe quel sujet d’intérêt public en lien avec la commune. C’est en quelque sorte un rôle de contrôle politique. Il peut également </a:t>
            </a:r>
            <a:r>
              <a:rPr lang="fr-FR" sz="1800" b="1" dirty="0">
                <a:effectLst/>
                <a:latin typeface="Cambria" panose="02040503050406030204" pitchFamily="18" charset="0"/>
                <a:ea typeface="MS Mincho" panose="02020609040205080304" pitchFamily="49" charset="-128"/>
                <a:cs typeface="Times New Roman" panose="02020603050405020304" pitchFamily="18" charset="0"/>
              </a:rPr>
              <a:t>soumettre des propositions </a:t>
            </a:r>
            <a:r>
              <a:rPr lang="fr-FR" sz="1800" dirty="0">
                <a:effectLst/>
                <a:latin typeface="Cambria" panose="02040503050406030204" pitchFamily="18" charset="0"/>
                <a:ea typeface="MS Mincho" panose="02020609040205080304" pitchFamily="49" charset="-128"/>
                <a:cs typeface="Times New Roman" panose="02020603050405020304" pitchFamily="18" charset="0"/>
              </a:rPr>
              <a:t>à la municipalité pour l’influencer dans ses projets. </a:t>
            </a:r>
            <a:endParaRPr lang="fr-CH"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pPr>
            <a:r>
              <a:rPr lang="fr-FR" sz="1800" dirty="0">
                <a:effectLst/>
                <a:latin typeface="Cambria" panose="02040503050406030204" pitchFamily="18" charset="0"/>
                <a:ea typeface="MS Mincho" panose="02020609040205080304" pitchFamily="49" charset="-128"/>
                <a:cs typeface="Times New Roman" panose="02020603050405020304" pitchFamily="18" charset="0"/>
              </a:rPr>
              <a:t>De l’autre, la </a:t>
            </a:r>
            <a:r>
              <a:rPr lang="fr-FR" sz="1800" b="1" dirty="0">
                <a:effectLst/>
                <a:latin typeface="Cambria" panose="02040503050406030204" pitchFamily="18" charset="0"/>
                <a:ea typeface="MS Mincho" panose="02020609040205080304" pitchFamily="49" charset="-128"/>
                <a:cs typeface="Times New Roman" panose="02020603050405020304" pitchFamily="18" charset="0"/>
              </a:rPr>
              <a:t>municipalité soumet des préavis </a:t>
            </a:r>
            <a:r>
              <a:rPr lang="fr-FR" sz="1800" dirty="0">
                <a:effectLst/>
                <a:latin typeface="Cambria" panose="02040503050406030204" pitchFamily="18" charset="0"/>
                <a:ea typeface="MS Mincho" panose="02020609040205080304" pitchFamily="49" charset="-128"/>
                <a:cs typeface="Times New Roman" panose="02020603050405020304" pitchFamily="18" charset="0"/>
              </a:rPr>
              <a:t>au conseil : ce sont des propositions de décisions que le conseil doit approuver ou refuser. Elles concernent avant tout des investissements ou des règlement communaux ou des taxes.  Cela nourrit un dialogue institutionnel régulier.</a:t>
            </a:r>
            <a:endParaRPr lang="fr-CH"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pPr>
            <a:r>
              <a:rPr lang="fr-FR" sz="1800" dirty="0">
                <a:effectLst/>
                <a:latin typeface="Cambria" panose="02040503050406030204" pitchFamily="18" charset="0"/>
                <a:ea typeface="MS Mincho" panose="02020609040205080304" pitchFamily="49" charset="-128"/>
                <a:cs typeface="Times New Roman" panose="02020603050405020304" pitchFamily="18" charset="0"/>
              </a:rPr>
              <a:t>Ces </a:t>
            </a:r>
            <a:r>
              <a:rPr lang="fr-FR" sz="1800" b="1" dirty="0">
                <a:effectLst/>
                <a:latin typeface="Cambria" panose="02040503050406030204" pitchFamily="18" charset="0"/>
                <a:ea typeface="MS Mincho" panose="02020609040205080304" pitchFamily="49" charset="-128"/>
                <a:cs typeface="Times New Roman" panose="02020603050405020304" pitchFamily="18" charset="0"/>
              </a:rPr>
              <a:t>relations ne sont pas symétriques</a:t>
            </a:r>
            <a:r>
              <a:rPr lang="fr-FR" sz="1800" dirty="0">
                <a:effectLst/>
                <a:latin typeface="Cambria" panose="02040503050406030204" pitchFamily="18" charset="0"/>
                <a:ea typeface="MS Mincho" panose="02020609040205080304" pitchFamily="49" charset="-128"/>
                <a:cs typeface="Times New Roman" panose="02020603050405020304" pitchFamily="18" charset="0"/>
              </a:rPr>
              <a:t>, mais elles sont </a:t>
            </a:r>
            <a:r>
              <a:rPr lang="fr-FR" sz="1800" b="1" dirty="0">
                <a:effectLst/>
                <a:latin typeface="Cambria" panose="02040503050406030204" pitchFamily="18" charset="0"/>
                <a:ea typeface="MS Mincho" panose="02020609040205080304" pitchFamily="49" charset="-128"/>
                <a:cs typeface="Times New Roman" panose="02020603050405020304" pitchFamily="18" charset="0"/>
              </a:rPr>
              <a:t>indispensables à la vie démocratique communale</a:t>
            </a:r>
            <a:r>
              <a:rPr lang="fr-FR" sz="1800" dirty="0">
                <a:effectLst/>
                <a:latin typeface="Cambria" panose="02040503050406030204" pitchFamily="18" charset="0"/>
                <a:ea typeface="MS Mincho" panose="02020609040205080304" pitchFamily="49" charset="-128"/>
                <a:cs typeface="Times New Roman" panose="02020603050405020304" pitchFamily="18" charset="0"/>
              </a:rPr>
              <a:t>. </a:t>
            </a:r>
            <a:r>
              <a:rPr lang="fr-CH" sz="1800" dirty="0">
                <a:effectLst/>
                <a:latin typeface="Cambria" panose="02040503050406030204" pitchFamily="18" charset="0"/>
                <a:ea typeface="MS Mincho" panose="02020609040205080304" pitchFamily="49" charset="-128"/>
                <a:cs typeface="Times New Roman" panose="02020603050405020304" pitchFamily="18" charset="0"/>
              </a:rPr>
              <a:t>Un bon fonctionnement repose sur l’écoute mutuelle, le respect des rôles de chacun ainsi que la transparence.</a:t>
            </a:r>
          </a:p>
          <a:p>
            <a:endParaRPr lang="fr-CH" dirty="0"/>
          </a:p>
        </p:txBody>
      </p:sp>
      <p:sp>
        <p:nvSpPr>
          <p:cNvPr id="4" name="Espace réservé du numéro de diapositive 3"/>
          <p:cNvSpPr>
            <a:spLocks noGrp="1"/>
          </p:cNvSpPr>
          <p:nvPr>
            <p:ph type="sldNum" sz="quarter" idx="5"/>
          </p:nvPr>
        </p:nvSpPr>
        <p:spPr/>
        <p:txBody>
          <a:bodyPr/>
          <a:lstStyle/>
          <a:p>
            <a:fld id="{7717FD20-1194-486F-B1DB-AE57547ACB75}" type="slidenum">
              <a:rPr lang="fr-CH" smtClean="0"/>
              <a:t>10</a:t>
            </a:fld>
            <a:endParaRPr lang="fr-CH"/>
          </a:p>
        </p:txBody>
      </p:sp>
    </p:spTree>
    <p:extLst>
      <p:ext uri="{BB962C8B-B14F-4D97-AF65-F5344CB8AC3E}">
        <p14:creationId xmlns:p14="http://schemas.microsoft.com/office/powerpoint/2010/main" val="4165385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15000"/>
              </a:lnSpc>
              <a:spcBef>
                <a:spcPts val="1000"/>
              </a:spcBef>
            </a:pPr>
            <a:r>
              <a:rPr lang="fr-CH" sz="1800" b="1"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Planche 9 – Pourquoi vous ?</a:t>
            </a:r>
          </a:p>
          <a:p>
            <a:r>
              <a:rPr lang="fr-CH" sz="1800" b="1" dirty="0">
                <a:effectLst/>
                <a:latin typeface="Times New Roman" panose="02020603050405020304" pitchFamily="18" charset="0"/>
                <a:ea typeface="Times New Roman" panose="02020603050405020304" pitchFamily="18" charset="0"/>
              </a:rPr>
              <a:t>Message clé :</a:t>
            </a:r>
            <a:endParaRPr lang="fr-CH" sz="1800" dirty="0">
              <a:effectLst/>
              <a:latin typeface="Times New Roman" panose="02020603050405020304" pitchFamily="18" charset="0"/>
              <a:ea typeface="Times New Roman" panose="02020603050405020304" pitchFamily="18" charset="0"/>
            </a:endParaRPr>
          </a:p>
          <a:p>
            <a:r>
              <a:rPr lang="fr-CH" sz="1800" dirty="0">
                <a:effectLst/>
                <a:latin typeface="Times New Roman" panose="02020603050405020304" pitchFamily="18" charset="0"/>
                <a:ea typeface="Times New Roman" panose="02020603050405020304" pitchFamily="18" charset="0"/>
              </a:rPr>
              <a:t>Parce que vous habitez ici, vous connaissez les besoins de votre quartier, de votre famille, de vos proches. </a:t>
            </a:r>
            <a:r>
              <a:rPr lang="fr-CH" sz="1800" b="1" dirty="0">
                <a:effectLst/>
                <a:latin typeface="Times New Roman" panose="02020603050405020304" pitchFamily="18" charset="0"/>
                <a:ea typeface="Times New Roman" panose="02020603050405020304" pitchFamily="18" charset="0"/>
              </a:rPr>
              <a:t>Votre voix compte. Votre regard est utile.</a:t>
            </a:r>
            <a:endParaRPr lang="fr-CH" sz="18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fr-CH" sz="1800" b="1" dirty="0">
                <a:effectLst/>
                <a:latin typeface="Cambria" panose="02040503050406030204" pitchFamily="18" charset="0"/>
                <a:ea typeface="MS Mincho" panose="02020609040205080304" pitchFamily="49" charset="-128"/>
                <a:cs typeface="Times New Roman" panose="02020603050405020304" pitchFamily="18" charset="0"/>
              </a:rPr>
              <a:t>Commentaire</a:t>
            </a:r>
            <a:endParaRPr lang="fr-CH"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fr-CH" sz="1800" dirty="0">
                <a:effectLst/>
                <a:latin typeface="Cambria" panose="02040503050406030204" pitchFamily="18" charset="0"/>
                <a:ea typeface="MS Mincho" panose="02020609040205080304" pitchFamily="49" charset="-128"/>
                <a:cs typeface="Times New Roman" panose="02020603050405020304" pitchFamily="18" charset="0"/>
              </a:rPr>
              <a:t>Souvent, on pense que pour s’engager en politique, il faut être né dans la commune, avoir un diplôme ou très bien connaître l’administration. Ce n’est pas vrai. </a:t>
            </a:r>
            <a:br>
              <a:rPr lang="fr-CH" sz="1800" dirty="0">
                <a:effectLst/>
                <a:latin typeface="Cambria" panose="02040503050406030204" pitchFamily="18" charset="0"/>
                <a:ea typeface="MS Mincho" panose="02020609040205080304" pitchFamily="49" charset="-128"/>
                <a:cs typeface="Times New Roman" panose="02020603050405020304" pitchFamily="18" charset="0"/>
              </a:rPr>
            </a:br>
            <a:r>
              <a:rPr lang="fr-CH" sz="1800" dirty="0">
                <a:effectLst/>
                <a:latin typeface="Cambria" panose="02040503050406030204" pitchFamily="18" charset="0"/>
                <a:ea typeface="MS Mincho" panose="02020609040205080304" pitchFamily="49" charset="-128"/>
                <a:cs typeface="Times New Roman" panose="02020603050405020304" pitchFamily="18" charset="0"/>
              </a:rPr>
              <a:t>Si vous habitez ici, alors vous connaissez votre quartier, votre rue, votre quotidien. Et ça, c’est précieux. </a:t>
            </a:r>
            <a:br>
              <a:rPr lang="fr-CH" sz="1800" dirty="0">
                <a:effectLst/>
                <a:latin typeface="Cambria" panose="02040503050406030204" pitchFamily="18" charset="0"/>
                <a:ea typeface="MS Mincho" panose="02020609040205080304" pitchFamily="49" charset="-128"/>
                <a:cs typeface="Times New Roman" panose="02020603050405020304" pitchFamily="18" charset="0"/>
              </a:rPr>
            </a:br>
            <a:r>
              <a:rPr lang="fr-FR" sz="1800" dirty="0">
                <a:effectLst/>
                <a:latin typeface="Segoe UI" panose="020B0502040204020203" pitchFamily="34" charset="0"/>
              </a:rPr>
              <a:t>La politique communale a besoin de gens qui connaissent bien la vie de tous les jours. </a:t>
            </a:r>
            <a:br>
              <a:rPr lang="fr-CH" sz="1800" dirty="0">
                <a:effectLst/>
                <a:latin typeface="Cambria" panose="02040503050406030204" pitchFamily="18" charset="0"/>
                <a:ea typeface="MS Mincho" panose="02020609040205080304" pitchFamily="49" charset="-128"/>
                <a:cs typeface="Times New Roman" panose="02020603050405020304" pitchFamily="18" charset="0"/>
              </a:rPr>
            </a:br>
            <a:r>
              <a:rPr lang="fr-CH" sz="1800" dirty="0">
                <a:effectLst/>
                <a:latin typeface="Cambria" panose="02040503050406030204" pitchFamily="18" charset="0"/>
                <a:ea typeface="MS Mincho" panose="02020609040205080304" pitchFamily="49" charset="-128"/>
                <a:cs typeface="Times New Roman" panose="02020603050405020304" pitchFamily="18" charset="0"/>
              </a:rPr>
              <a:t>Vos expériences, votre parcours, votre culture, vos idées, tout cela peut enrichir les discussions et les décisions. </a:t>
            </a:r>
            <a:br>
              <a:rPr lang="fr-CH" sz="1800" dirty="0">
                <a:effectLst/>
                <a:latin typeface="Cambria" panose="02040503050406030204" pitchFamily="18" charset="0"/>
                <a:ea typeface="MS Mincho" panose="02020609040205080304" pitchFamily="49" charset="-128"/>
                <a:cs typeface="Times New Roman" panose="02020603050405020304" pitchFamily="18" charset="0"/>
              </a:rPr>
            </a:br>
            <a:r>
              <a:rPr lang="fr-CH" sz="1800" dirty="0">
                <a:effectLst/>
                <a:latin typeface="Cambria" panose="02040503050406030204" pitchFamily="18" charset="0"/>
                <a:ea typeface="MS Mincho" panose="02020609040205080304" pitchFamily="49" charset="-128"/>
                <a:cs typeface="Times New Roman" panose="02020603050405020304" pitchFamily="18" charset="0"/>
              </a:rPr>
              <a:t>Vous avez un regard utile, une voix qui compte. N’attendez pas qu’on vous donne la légitimité : vous l’avez déjà, parce que vous habitez ici.</a:t>
            </a:r>
          </a:p>
          <a:p>
            <a:endParaRPr lang="fr-CH" dirty="0"/>
          </a:p>
        </p:txBody>
      </p:sp>
      <p:sp>
        <p:nvSpPr>
          <p:cNvPr id="4" name="Espace réservé du numéro de diapositive 3"/>
          <p:cNvSpPr>
            <a:spLocks noGrp="1"/>
          </p:cNvSpPr>
          <p:nvPr>
            <p:ph type="sldNum" sz="quarter" idx="5"/>
          </p:nvPr>
        </p:nvSpPr>
        <p:spPr/>
        <p:txBody>
          <a:bodyPr/>
          <a:lstStyle/>
          <a:p>
            <a:fld id="{7717FD20-1194-486F-B1DB-AE57547ACB75}" type="slidenum">
              <a:rPr lang="fr-CH" smtClean="0"/>
              <a:t>11</a:t>
            </a:fld>
            <a:endParaRPr lang="fr-CH"/>
          </a:p>
        </p:txBody>
      </p:sp>
    </p:spTree>
    <p:extLst>
      <p:ext uri="{BB962C8B-B14F-4D97-AF65-F5344CB8AC3E}">
        <p14:creationId xmlns:p14="http://schemas.microsoft.com/office/powerpoint/2010/main" val="291855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15000"/>
              </a:lnSpc>
              <a:spcBef>
                <a:spcPts val="1000"/>
              </a:spcBef>
            </a:pPr>
            <a:r>
              <a:rPr lang="fr-CH" sz="1800" b="1"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Planche 11 – Combien de temps ça prend ? (à adapter)</a:t>
            </a:r>
          </a:p>
          <a:p>
            <a:r>
              <a:rPr lang="fr-CH" sz="1800" b="1" dirty="0">
                <a:effectLst/>
                <a:latin typeface="Times New Roman" panose="02020603050405020304" pitchFamily="18" charset="0"/>
                <a:ea typeface="Times New Roman" panose="02020603050405020304" pitchFamily="18" charset="0"/>
              </a:rPr>
              <a:t>Message clé</a:t>
            </a:r>
            <a:endParaRPr lang="fr-CH"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H" sz="1800" dirty="0">
                <a:effectLst/>
                <a:latin typeface="Times New Roman" panose="02020603050405020304" pitchFamily="18" charset="0"/>
                <a:ea typeface="Times New Roman" panose="02020603050405020304" pitchFamily="18" charset="0"/>
              </a:rPr>
              <a:t>S’engager, c’est compatible avec une vie professionnelle, familiale ou associative. Il y a différents niveaux d’implication, et on peut </a:t>
            </a:r>
            <a:r>
              <a:rPr lang="fr-FR" sz="1800" dirty="0">
                <a:effectLst/>
                <a:latin typeface="Segoe UI" panose="020B0502040204020203" pitchFamily="34" charset="0"/>
                <a:ea typeface="Times New Roman" panose="02020603050405020304" pitchFamily="18" charset="0"/>
              </a:rPr>
              <a:t>le faire t</a:t>
            </a:r>
            <a:r>
              <a:rPr lang="fr-FR" sz="1800" dirty="0">
                <a:effectLst/>
                <a:latin typeface="Segoe UI" panose="020B0502040204020203" pitchFamily="34" charset="0"/>
              </a:rPr>
              <a:t>ranquillement, donner un peu de temps, puis évoluer vers un engagement plus important</a:t>
            </a:r>
            <a:r>
              <a:rPr lang="fr-CH" sz="1800" dirty="0">
                <a:effectLst/>
                <a:latin typeface="Times New Roman" panose="02020603050405020304" pitchFamily="18" charset="0"/>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H" sz="18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fr-CH" sz="1800" b="1" dirty="0">
                <a:effectLst/>
                <a:latin typeface="Cambria" panose="02040503050406030204" pitchFamily="18" charset="0"/>
                <a:ea typeface="MS Mincho" panose="02020609040205080304" pitchFamily="49" charset="-128"/>
                <a:cs typeface="Times New Roman" panose="02020603050405020304" pitchFamily="18" charset="0"/>
              </a:rPr>
              <a:t>Commentaire</a:t>
            </a:r>
            <a:endParaRPr lang="fr-CH"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pPr>
            <a:r>
              <a:rPr lang="fr-CH" sz="1800" dirty="0">
                <a:effectLst/>
                <a:latin typeface="Cambria" panose="02040503050406030204" pitchFamily="18" charset="0"/>
                <a:ea typeface="MS Mincho" panose="02020609040205080304" pitchFamily="49" charset="-128"/>
                <a:cs typeface="Times New Roman" panose="02020603050405020304" pitchFamily="18" charset="0"/>
              </a:rPr>
              <a:t>S’engager dans la vie politique locale, ça ne veut pas dire y passer tout son temps. Il y a plusieurs manières de participer, selon ce que chacun peut apporter. </a:t>
            </a:r>
          </a:p>
          <a:p>
            <a:pPr marL="342900" lvl="0" indent="-342900">
              <a:lnSpc>
                <a:spcPct val="115000"/>
              </a:lnSpc>
              <a:spcAft>
                <a:spcPts val="600"/>
              </a:spcAft>
              <a:buFont typeface="Symbol" panose="05050102010706020507" pitchFamily="18" charset="2"/>
              <a:buChar char=""/>
            </a:pPr>
            <a:r>
              <a:rPr lang="fr-CH" sz="1800" dirty="0">
                <a:effectLst/>
                <a:latin typeface="Cambria" panose="02040503050406030204" pitchFamily="18" charset="0"/>
                <a:ea typeface="MS Mincho" panose="02020609040205080304" pitchFamily="49" charset="-128"/>
                <a:cs typeface="Times New Roman" panose="02020603050405020304" pitchFamily="18" charset="0"/>
              </a:rPr>
              <a:t>On peut commencer simplement : en assistant aux séances, en donnant son avis (</a:t>
            </a:r>
            <a:r>
              <a:rPr lang="fr-CH" sz="1800" b="1" dirty="0">
                <a:effectLst/>
                <a:latin typeface="Cambria" panose="02040503050406030204" pitchFamily="18" charset="0"/>
                <a:ea typeface="MS Mincho" panose="02020609040205080304" pitchFamily="49" charset="-128"/>
                <a:cs typeface="Times New Roman" panose="02020603050405020304" pitchFamily="18" charset="0"/>
              </a:rPr>
              <a:t>4 séances par année</a:t>
            </a:r>
            <a:r>
              <a:rPr lang="fr-CH" sz="1800" dirty="0">
                <a:effectLst/>
                <a:latin typeface="Cambria" panose="02040503050406030204" pitchFamily="18" charset="0"/>
                <a:ea typeface="MS Mincho" panose="02020609040205080304" pitchFamily="49" charset="-128"/>
                <a:cs typeface="Times New Roman" panose="02020603050405020304" pitchFamily="18" charset="0"/>
              </a:rPr>
              <a:t>). </a:t>
            </a:r>
          </a:p>
          <a:p>
            <a:pPr marL="342900" lvl="0" indent="-342900">
              <a:lnSpc>
                <a:spcPct val="115000"/>
              </a:lnSpc>
              <a:spcAft>
                <a:spcPts val="600"/>
              </a:spcAft>
              <a:buFont typeface="Symbol" panose="05050102010706020507" pitchFamily="18" charset="2"/>
              <a:buChar char=""/>
            </a:pPr>
            <a:r>
              <a:rPr lang="fr-CH" sz="1800" dirty="0">
                <a:effectLst/>
                <a:latin typeface="Cambria" panose="02040503050406030204" pitchFamily="18" charset="0"/>
                <a:ea typeface="MS Mincho" panose="02020609040205080304" pitchFamily="49" charset="-128"/>
                <a:cs typeface="Times New Roman" panose="02020603050405020304" pitchFamily="18" charset="0"/>
              </a:rPr>
              <a:t>Puis, si on le souhaite, on peut s’impliquer un peu plus, par exemple en rejoignant une commission ou un projet </a:t>
            </a:r>
            <a:r>
              <a:rPr lang="fr-CH" sz="1800" b="1" dirty="0">
                <a:effectLst/>
                <a:latin typeface="Cambria" panose="02040503050406030204" pitchFamily="18" charset="0"/>
                <a:ea typeface="MS Mincho" panose="02020609040205080304" pitchFamily="49" charset="-128"/>
                <a:cs typeface="Times New Roman" panose="02020603050405020304" pitchFamily="18" charset="0"/>
              </a:rPr>
              <a:t>(6 à 8 séances par année)</a:t>
            </a:r>
            <a:r>
              <a:rPr lang="fr-CH" sz="1800" dirty="0">
                <a:effectLst/>
                <a:latin typeface="Cambria" panose="02040503050406030204" pitchFamily="18" charset="0"/>
                <a:ea typeface="MS Mincho" panose="02020609040205080304" pitchFamily="49" charset="-128"/>
                <a:cs typeface="Times New Roman" panose="02020603050405020304" pitchFamily="18" charset="0"/>
              </a:rPr>
              <a:t> .</a:t>
            </a:r>
          </a:p>
          <a:p>
            <a:pPr marL="342900" lvl="0" indent="-342900">
              <a:lnSpc>
                <a:spcPct val="115000"/>
              </a:lnSpc>
              <a:spcAft>
                <a:spcPts val="1000"/>
              </a:spcAft>
              <a:buFont typeface="Symbol" panose="05050102010706020507" pitchFamily="18" charset="2"/>
              <a:buChar char=""/>
            </a:pPr>
            <a:r>
              <a:rPr lang="fr-CH" sz="1800" dirty="0">
                <a:effectLst/>
                <a:latin typeface="Cambria" panose="02040503050406030204" pitchFamily="18" charset="0"/>
                <a:ea typeface="MS Mincho" panose="02020609040205080304" pitchFamily="49" charset="-128"/>
                <a:cs typeface="Times New Roman" panose="02020603050405020304" pitchFamily="18" charset="0"/>
              </a:rPr>
              <a:t>Certaines personnes choisissent ensuite de prendre davantage de responsabilités, en rejoignant le bureau du conseil ou encore la municipalité mais tout le monde ne fait pas ce chemin.</a:t>
            </a:r>
          </a:p>
          <a:p>
            <a:pPr marL="342900" lvl="0" indent="-342900">
              <a:lnSpc>
                <a:spcPct val="115000"/>
              </a:lnSpc>
              <a:spcAft>
                <a:spcPts val="1000"/>
              </a:spcAft>
              <a:buFont typeface="Symbol" panose="05050102010706020507" pitchFamily="18" charset="2"/>
              <a:buChar char=""/>
            </a:pPr>
            <a:r>
              <a:rPr lang="fr-CH" sz="1800" dirty="0">
                <a:effectLst/>
                <a:latin typeface="Cambria" panose="02040503050406030204" pitchFamily="18" charset="0"/>
                <a:ea typeface="MS Mincho" panose="02020609040205080304" pitchFamily="49" charset="-128"/>
                <a:cs typeface="Times New Roman" panose="02020603050405020304" pitchFamily="18" charset="0"/>
              </a:rPr>
              <a:t>Ce qui compte, c’est de s’engager à la mesure de ses possibilités. </a:t>
            </a:r>
          </a:p>
          <a:p>
            <a:pPr marL="342900" lvl="0" indent="-342900">
              <a:lnSpc>
                <a:spcPct val="115000"/>
              </a:lnSpc>
              <a:spcAft>
                <a:spcPts val="1000"/>
              </a:spcAft>
              <a:buFont typeface="Symbol" panose="05050102010706020507" pitchFamily="18" charset="2"/>
              <a:buChar char=""/>
            </a:pPr>
            <a:r>
              <a:rPr lang="fr-CH" sz="1800" dirty="0">
                <a:effectLst/>
                <a:latin typeface="Cambria" panose="02040503050406030204" pitchFamily="18" charset="0"/>
                <a:ea typeface="MS Mincho" panose="02020609040205080304" pitchFamily="49" charset="-128"/>
                <a:cs typeface="Times New Roman" panose="02020603050405020304" pitchFamily="18" charset="0"/>
              </a:rPr>
              <a:t>Et petit à petit, on prend confiance, on comprend mieux les mécanismes, on se sent plus à l’aise.</a:t>
            </a:r>
          </a:p>
          <a:p>
            <a:endParaRPr lang="fr-CH" dirty="0"/>
          </a:p>
        </p:txBody>
      </p:sp>
      <p:sp>
        <p:nvSpPr>
          <p:cNvPr id="4" name="Espace réservé du numéro de diapositive 3"/>
          <p:cNvSpPr>
            <a:spLocks noGrp="1"/>
          </p:cNvSpPr>
          <p:nvPr>
            <p:ph type="sldNum" sz="quarter" idx="5"/>
          </p:nvPr>
        </p:nvSpPr>
        <p:spPr/>
        <p:txBody>
          <a:bodyPr/>
          <a:lstStyle/>
          <a:p>
            <a:fld id="{7717FD20-1194-486F-B1DB-AE57547ACB75}" type="slidenum">
              <a:rPr lang="fr-CH" smtClean="0"/>
              <a:t>12</a:t>
            </a:fld>
            <a:endParaRPr lang="fr-CH"/>
          </a:p>
        </p:txBody>
      </p:sp>
    </p:spTree>
    <p:extLst>
      <p:ext uri="{BB962C8B-B14F-4D97-AF65-F5344CB8AC3E}">
        <p14:creationId xmlns:p14="http://schemas.microsoft.com/office/powerpoint/2010/main" val="4258631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15000"/>
              </a:lnSpc>
              <a:spcBef>
                <a:spcPts val="1000"/>
              </a:spcBef>
            </a:pPr>
            <a:r>
              <a:rPr lang="fr-CH" sz="1800" b="1"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Planche 12 – Ce que vous allez y gagner</a:t>
            </a:r>
          </a:p>
          <a:p>
            <a:r>
              <a:rPr lang="fr-CH" sz="1800" b="1" dirty="0">
                <a:effectLst/>
                <a:latin typeface="Times New Roman" panose="02020603050405020304" pitchFamily="18" charset="0"/>
                <a:ea typeface="Times New Roman" panose="02020603050405020304" pitchFamily="18" charset="0"/>
              </a:rPr>
              <a:t>Message clé</a:t>
            </a:r>
            <a:endParaRPr lang="fr-CH" sz="1800" dirty="0">
              <a:effectLst/>
              <a:latin typeface="Times New Roman" panose="02020603050405020304" pitchFamily="18" charset="0"/>
              <a:ea typeface="Times New Roman" panose="02020603050405020304" pitchFamily="18" charset="0"/>
            </a:endParaRPr>
          </a:p>
          <a:p>
            <a:r>
              <a:rPr lang="fr-CH" sz="1800" dirty="0">
                <a:effectLst/>
                <a:latin typeface="Times New Roman" panose="02020603050405020304" pitchFamily="18" charset="0"/>
                <a:ea typeface="Times New Roman" panose="02020603050405020304" pitchFamily="18" charset="0"/>
              </a:rPr>
              <a:t>S’engager, c’est enrichissant. On apprend à mieux connaître sa commune, on développe sa confiance en soi, on élargit son réseau. Et c’est aussi valorisant sur le plan personnel.</a:t>
            </a:r>
          </a:p>
          <a:p>
            <a:r>
              <a:rPr lang="fr-CH" sz="1800" dirty="0">
                <a:effectLst/>
                <a:latin typeface="Times New Roman" panose="02020603050405020304" pitchFamily="18" charset="0"/>
                <a:ea typeface="Times New Roman" panose="02020603050405020304" pitchFamily="18" charset="0"/>
              </a:rPr>
              <a:t> </a:t>
            </a:r>
          </a:p>
          <a:p>
            <a:pPr>
              <a:lnSpc>
                <a:spcPct val="115000"/>
              </a:lnSpc>
              <a:spcAft>
                <a:spcPts val="1000"/>
              </a:spcAft>
            </a:pPr>
            <a:r>
              <a:rPr lang="fr-CH" sz="1800" b="1" dirty="0">
                <a:effectLst/>
                <a:latin typeface="Cambria" panose="02040503050406030204" pitchFamily="18" charset="0"/>
                <a:ea typeface="MS Mincho" panose="02020609040205080304" pitchFamily="49" charset="-128"/>
                <a:cs typeface="Times New Roman" panose="02020603050405020304" pitchFamily="18" charset="0"/>
              </a:rPr>
              <a:t>Commentaire</a:t>
            </a:r>
            <a:endParaRPr lang="fr-CH"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pPr>
            <a:r>
              <a:rPr lang="fr-CH" sz="1800" dirty="0">
                <a:effectLst/>
                <a:latin typeface="Cambria" panose="02040503050406030204" pitchFamily="18" charset="0"/>
                <a:ea typeface="MS Mincho" panose="02020609040205080304" pitchFamily="49" charset="-128"/>
                <a:cs typeface="Times New Roman" panose="02020603050405020304" pitchFamily="18" charset="0"/>
              </a:rPr>
              <a:t>S’engager dans sa commune, c’est aussi une chance. </a:t>
            </a:r>
            <a:br>
              <a:rPr lang="fr-CH" sz="1800" dirty="0">
                <a:effectLst/>
                <a:latin typeface="Cambria" panose="02040503050406030204" pitchFamily="18" charset="0"/>
                <a:ea typeface="MS Mincho" panose="02020609040205080304" pitchFamily="49" charset="-128"/>
                <a:cs typeface="Times New Roman" panose="02020603050405020304" pitchFamily="18" charset="0"/>
              </a:rPr>
            </a:br>
            <a:r>
              <a:rPr lang="fr-CH" sz="1800" dirty="0">
                <a:effectLst/>
                <a:latin typeface="Cambria" panose="02040503050406030204" pitchFamily="18" charset="0"/>
                <a:ea typeface="MS Mincho" panose="02020609040205080304" pitchFamily="49" charset="-128"/>
                <a:cs typeface="Times New Roman" panose="02020603050405020304" pitchFamily="18" charset="0"/>
              </a:rPr>
              <a:t>On apprend énormément : comment fonctionne la commune, comment se prennent les décisions, comment les projets se construisent. </a:t>
            </a:r>
            <a:br>
              <a:rPr lang="fr-CH" sz="1800" dirty="0">
                <a:effectLst/>
                <a:latin typeface="Cambria" panose="02040503050406030204" pitchFamily="18" charset="0"/>
                <a:ea typeface="MS Mincho" panose="02020609040205080304" pitchFamily="49" charset="-128"/>
                <a:cs typeface="Times New Roman" panose="02020603050405020304" pitchFamily="18" charset="0"/>
              </a:rPr>
            </a:br>
            <a:r>
              <a:rPr lang="fr-CH" sz="1800" dirty="0">
                <a:effectLst/>
                <a:latin typeface="Cambria" panose="02040503050406030204" pitchFamily="18" charset="0"/>
                <a:ea typeface="MS Mincho" panose="02020609040205080304" pitchFamily="49" charset="-128"/>
                <a:cs typeface="Times New Roman" panose="02020603050405020304" pitchFamily="18" charset="0"/>
              </a:rPr>
              <a:t>On développe de nouvelles compétences, comme lire des dossiers, prendre la parole en groupe, travailler en équipe. </a:t>
            </a:r>
            <a:br>
              <a:rPr lang="fr-CH" sz="1800" dirty="0">
                <a:effectLst/>
                <a:latin typeface="Cambria" panose="02040503050406030204" pitchFamily="18" charset="0"/>
                <a:ea typeface="MS Mincho" panose="02020609040205080304" pitchFamily="49" charset="-128"/>
                <a:cs typeface="Times New Roman" panose="02020603050405020304" pitchFamily="18" charset="0"/>
              </a:rPr>
            </a:br>
            <a:r>
              <a:rPr lang="fr-CH" sz="1800" dirty="0">
                <a:effectLst/>
                <a:latin typeface="Cambria" panose="02040503050406030204" pitchFamily="18" charset="0"/>
                <a:ea typeface="MS Mincho" panose="02020609040205080304" pitchFamily="49" charset="-128"/>
                <a:cs typeface="Times New Roman" panose="02020603050405020304" pitchFamily="18" charset="0"/>
              </a:rPr>
              <a:t>Mais au-delà de ça, on rencontre des gens, on élargit son réseau, on se sent davantage intégré dans la vie locale. </a:t>
            </a:r>
            <a:br>
              <a:rPr lang="fr-CH" sz="1800" dirty="0">
                <a:effectLst/>
                <a:latin typeface="Cambria" panose="02040503050406030204" pitchFamily="18" charset="0"/>
                <a:ea typeface="MS Mincho" panose="02020609040205080304" pitchFamily="49" charset="-128"/>
                <a:cs typeface="Times New Roman" panose="02020603050405020304" pitchFamily="18" charset="0"/>
              </a:rPr>
            </a:br>
            <a:r>
              <a:rPr lang="fr-CH" sz="1800" dirty="0">
                <a:effectLst/>
                <a:latin typeface="Cambria" panose="02040503050406030204" pitchFamily="18" charset="0"/>
                <a:ea typeface="MS Mincho" panose="02020609040205080304" pitchFamily="49" charset="-128"/>
                <a:cs typeface="Times New Roman" panose="02020603050405020304" pitchFamily="18" charset="0"/>
              </a:rPr>
              <a:t>Et ce qu’on fait est reconnu, valorisé. </a:t>
            </a:r>
            <a:br>
              <a:rPr lang="fr-CH" sz="1800" dirty="0">
                <a:effectLst/>
                <a:latin typeface="Cambria" panose="02040503050406030204" pitchFamily="18" charset="0"/>
                <a:ea typeface="MS Mincho" panose="02020609040205080304" pitchFamily="49" charset="-128"/>
                <a:cs typeface="Times New Roman" panose="02020603050405020304" pitchFamily="18" charset="0"/>
              </a:rPr>
            </a:br>
            <a:r>
              <a:rPr lang="fr-CH" sz="1800" dirty="0">
                <a:effectLst/>
                <a:latin typeface="Cambria" panose="02040503050406030204" pitchFamily="18" charset="0"/>
                <a:ea typeface="MS Mincho" panose="02020609040205080304" pitchFamily="49" charset="-128"/>
                <a:cs typeface="Times New Roman" panose="02020603050405020304" pitchFamily="18" charset="0"/>
              </a:rPr>
              <a:t>On ne s’engage pas seulement pour les autres : on grandit aussi soi-même.</a:t>
            </a:r>
          </a:p>
          <a:p>
            <a:endParaRPr lang="fr-CH" dirty="0"/>
          </a:p>
        </p:txBody>
      </p:sp>
      <p:sp>
        <p:nvSpPr>
          <p:cNvPr id="4" name="Espace réservé du numéro de diapositive 3"/>
          <p:cNvSpPr>
            <a:spLocks noGrp="1"/>
          </p:cNvSpPr>
          <p:nvPr>
            <p:ph type="sldNum" sz="quarter" idx="5"/>
          </p:nvPr>
        </p:nvSpPr>
        <p:spPr/>
        <p:txBody>
          <a:bodyPr/>
          <a:lstStyle/>
          <a:p>
            <a:fld id="{7717FD20-1194-486F-B1DB-AE57547ACB75}" type="slidenum">
              <a:rPr lang="fr-CH" smtClean="0"/>
              <a:t>13</a:t>
            </a:fld>
            <a:endParaRPr lang="fr-CH"/>
          </a:p>
        </p:txBody>
      </p:sp>
    </p:spTree>
    <p:extLst>
      <p:ext uri="{BB962C8B-B14F-4D97-AF65-F5344CB8AC3E}">
        <p14:creationId xmlns:p14="http://schemas.microsoft.com/office/powerpoint/2010/main" val="123424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15000"/>
              </a:lnSpc>
              <a:spcBef>
                <a:spcPts val="1000"/>
              </a:spcBef>
            </a:pPr>
            <a:r>
              <a:rPr lang="fr-CH" sz="1800" b="1"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Planche 13 – Vous pouvez commencer modestement</a:t>
            </a:r>
          </a:p>
          <a:p>
            <a:pPr>
              <a:lnSpc>
                <a:spcPct val="115000"/>
              </a:lnSpc>
              <a:spcAft>
                <a:spcPts val="1000"/>
              </a:spcAft>
            </a:pPr>
            <a:r>
              <a:rPr lang="fr-CH" sz="1800" dirty="0">
                <a:effectLst/>
                <a:latin typeface="Cambria" panose="02040503050406030204" pitchFamily="18" charset="0"/>
                <a:ea typeface="MS Mincho" panose="02020609040205080304" pitchFamily="49" charset="-128"/>
                <a:cs typeface="Times New Roman" panose="02020603050405020304" pitchFamily="18" charset="0"/>
              </a:rPr>
              <a:t> </a:t>
            </a:r>
          </a:p>
          <a:p>
            <a:r>
              <a:rPr lang="fr-CH" sz="1800" b="1" dirty="0">
                <a:effectLst/>
                <a:latin typeface="Times New Roman" panose="02020603050405020304" pitchFamily="18" charset="0"/>
                <a:ea typeface="Times New Roman" panose="02020603050405020304" pitchFamily="18" charset="0"/>
              </a:rPr>
              <a:t>Message clé </a:t>
            </a:r>
            <a:endParaRPr lang="fr-CH" sz="1800" dirty="0">
              <a:effectLst/>
              <a:latin typeface="Times New Roman" panose="02020603050405020304" pitchFamily="18" charset="0"/>
              <a:ea typeface="Times New Roman" panose="02020603050405020304" pitchFamily="18" charset="0"/>
            </a:endParaRPr>
          </a:p>
          <a:p>
            <a:r>
              <a:rPr lang="fr-CH" sz="1800" dirty="0">
                <a:effectLst/>
                <a:latin typeface="Times New Roman" panose="02020603050405020304" pitchFamily="18" charset="0"/>
                <a:ea typeface="Times New Roman" panose="02020603050405020304" pitchFamily="18" charset="0"/>
              </a:rPr>
              <a:t>S’engager, ce n’est pas tout ou rien. On peut commencer par écouter, observer, apprendre… puis s’impliquer davantage.</a:t>
            </a:r>
            <a:br>
              <a:rPr lang="fr-CH" sz="1800" dirty="0">
                <a:effectLst/>
                <a:latin typeface="Times New Roman" panose="02020603050405020304" pitchFamily="18" charset="0"/>
                <a:ea typeface="Times New Roman" panose="02020603050405020304" pitchFamily="18" charset="0"/>
              </a:rPr>
            </a:br>
            <a:r>
              <a:rPr lang="fr-CH" sz="1800" dirty="0">
                <a:effectLst/>
                <a:latin typeface="Times New Roman" panose="02020603050405020304" pitchFamily="18" charset="0"/>
                <a:ea typeface="Times New Roman" panose="02020603050405020304" pitchFamily="18" charset="0"/>
              </a:rPr>
              <a:t>Pas besoin d’avoir fait du droit ou d’être un expert : curiosité, bon sens et expérience du quotidien suffisent.</a:t>
            </a:r>
          </a:p>
          <a:p>
            <a:pPr>
              <a:lnSpc>
                <a:spcPct val="115000"/>
              </a:lnSpc>
              <a:spcAft>
                <a:spcPts val="1000"/>
              </a:spcAft>
            </a:pPr>
            <a:r>
              <a:rPr lang="fr-CH" sz="1800" b="1" dirty="0">
                <a:effectLst/>
                <a:latin typeface="Cambria" panose="02040503050406030204" pitchFamily="18" charset="0"/>
                <a:ea typeface="MS Mincho" panose="02020609040205080304" pitchFamily="49" charset="-128"/>
                <a:cs typeface="Times New Roman" panose="02020603050405020304" pitchFamily="18" charset="0"/>
              </a:rPr>
              <a:t>Commentaire</a:t>
            </a:r>
            <a:endParaRPr lang="fr-CH"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pPr>
            <a:r>
              <a:rPr lang="fr-CH" sz="1800" dirty="0">
                <a:effectLst/>
                <a:latin typeface="Cambria" panose="02040503050406030204" pitchFamily="18" charset="0"/>
                <a:ea typeface="MS Mincho" panose="02020609040205080304" pitchFamily="49" charset="-128"/>
                <a:cs typeface="Times New Roman" panose="02020603050405020304" pitchFamily="18" charset="0"/>
              </a:rPr>
              <a:t>Il n’y a pas une seule façon de s’engager. Certaines personnes participent activement dès le départ, d’autres y vont par étapes. </a:t>
            </a:r>
            <a:br>
              <a:rPr lang="fr-CH" sz="1800" dirty="0">
                <a:effectLst/>
                <a:latin typeface="Cambria" panose="02040503050406030204" pitchFamily="18" charset="0"/>
                <a:ea typeface="MS Mincho" panose="02020609040205080304" pitchFamily="49" charset="-128"/>
                <a:cs typeface="Times New Roman" panose="02020603050405020304" pitchFamily="18" charset="0"/>
              </a:rPr>
            </a:br>
            <a:r>
              <a:rPr lang="fr-CH" sz="1800" dirty="0">
                <a:effectLst/>
                <a:latin typeface="Cambria" panose="02040503050406030204" pitchFamily="18" charset="0"/>
                <a:ea typeface="MS Mincho" panose="02020609040205080304" pitchFamily="49" charset="-128"/>
                <a:cs typeface="Times New Roman" panose="02020603050405020304" pitchFamily="18" charset="0"/>
              </a:rPr>
              <a:t>C’est normal. On peut commencer par observer, puis poser une question en séance, puis rejoindre une commission. </a:t>
            </a:r>
            <a:br>
              <a:rPr lang="fr-CH" sz="1800" dirty="0">
                <a:effectLst/>
                <a:latin typeface="Cambria" panose="02040503050406030204" pitchFamily="18" charset="0"/>
                <a:ea typeface="MS Mincho" panose="02020609040205080304" pitchFamily="49" charset="-128"/>
                <a:cs typeface="Times New Roman" panose="02020603050405020304" pitchFamily="18" charset="0"/>
              </a:rPr>
            </a:br>
            <a:r>
              <a:rPr lang="fr-CH" sz="1800" dirty="0">
                <a:effectLst/>
                <a:latin typeface="Cambria" panose="02040503050406030204" pitchFamily="18" charset="0"/>
                <a:ea typeface="MS Mincho" panose="02020609040205080304" pitchFamily="49" charset="-128"/>
                <a:cs typeface="Times New Roman" panose="02020603050405020304" pitchFamily="18" charset="0"/>
              </a:rPr>
              <a:t>Petit à petit, on prend ses marques, on apprend, on gagne en assurance. </a:t>
            </a:r>
            <a:br>
              <a:rPr lang="fr-CH" sz="1800" dirty="0">
                <a:effectLst/>
                <a:latin typeface="Cambria" panose="02040503050406030204" pitchFamily="18" charset="0"/>
                <a:ea typeface="MS Mincho" panose="02020609040205080304" pitchFamily="49" charset="-128"/>
                <a:cs typeface="Times New Roman" panose="02020603050405020304" pitchFamily="18" charset="0"/>
              </a:rPr>
            </a:br>
            <a:r>
              <a:rPr lang="fr-CH" sz="1800" dirty="0">
                <a:effectLst/>
                <a:latin typeface="Cambria" panose="02040503050406030204" pitchFamily="18" charset="0"/>
                <a:ea typeface="MS Mincho" panose="02020609040205080304" pitchFamily="49" charset="-128"/>
                <a:cs typeface="Times New Roman" panose="02020603050405020304" pitchFamily="18" charset="0"/>
              </a:rPr>
              <a:t>Et un jour, peut-être, on se sent </a:t>
            </a:r>
            <a:r>
              <a:rPr lang="fr-CH" sz="1800" dirty="0" err="1">
                <a:effectLst/>
                <a:latin typeface="Cambria" panose="02040503050406030204" pitchFamily="18" charset="0"/>
                <a:ea typeface="MS Mincho" panose="02020609040205080304" pitchFamily="49" charset="-128"/>
                <a:cs typeface="Times New Roman" panose="02020603050405020304" pitchFamily="18" charset="0"/>
              </a:rPr>
              <a:t>prêt·e</a:t>
            </a:r>
            <a:r>
              <a:rPr lang="fr-CH" sz="1800" dirty="0">
                <a:effectLst/>
                <a:latin typeface="Cambria" panose="02040503050406030204" pitchFamily="18" charset="0"/>
                <a:ea typeface="MS Mincho" panose="02020609040205080304" pitchFamily="49" charset="-128"/>
                <a:cs typeface="Times New Roman" panose="02020603050405020304" pitchFamily="18" charset="0"/>
              </a:rPr>
              <a:t> à se porter </a:t>
            </a:r>
            <a:r>
              <a:rPr lang="fr-CH" sz="1800" dirty="0" err="1">
                <a:effectLst/>
                <a:latin typeface="Cambria" panose="02040503050406030204" pitchFamily="18" charset="0"/>
                <a:ea typeface="MS Mincho" panose="02020609040205080304" pitchFamily="49" charset="-128"/>
                <a:cs typeface="Times New Roman" panose="02020603050405020304" pitchFamily="18" charset="0"/>
              </a:rPr>
              <a:t>candidat·e</a:t>
            </a:r>
            <a:r>
              <a:rPr lang="fr-CH" sz="1800" dirty="0">
                <a:effectLst/>
                <a:latin typeface="Cambria" panose="02040503050406030204" pitchFamily="18" charset="0"/>
                <a:ea typeface="MS Mincho" panose="02020609040205080304" pitchFamily="49" charset="-128"/>
                <a:cs typeface="Times New Roman" panose="02020603050405020304" pitchFamily="18" charset="0"/>
              </a:rPr>
              <a:t> pour la municipalité. </a:t>
            </a:r>
            <a:br>
              <a:rPr lang="fr-CH" sz="1800" dirty="0">
                <a:effectLst/>
                <a:latin typeface="Cambria" panose="02040503050406030204" pitchFamily="18" charset="0"/>
                <a:ea typeface="MS Mincho" panose="02020609040205080304" pitchFamily="49" charset="-128"/>
                <a:cs typeface="Times New Roman" panose="02020603050405020304" pitchFamily="18" charset="0"/>
              </a:rPr>
            </a:br>
            <a:r>
              <a:rPr lang="fr-CH" sz="1800" dirty="0">
                <a:effectLst/>
                <a:latin typeface="Cambria" panose="02040503050406030204" pitchFamily="18" charset="0"/>
                <a:ea typeface="MS Mincho" panose="02020609040205080304" pitchFamily="49" charset="-128"/>
                <a:cs typeface="Times New Roman" panose="02020603050405020304" pitchFamily="18" charset="0"/>
              </a:rPr>
              <a:t>Chaque parcours est différent, et c’est cette diversité qui fait la richesse de nos communes.</a:t>
            </a:r>
          </a:p>
          <a:p>
            <a:endParaRPr lang="fr-CH" dirty="0"/>
          </a:p>
        </p:txBody>
      </p:sp>
      <p:sp>
        <p:nvSpPr>
          <p:cNvPr id="4" name="Espace réservé du numéro de diapositive 3"/>
          <p:cNvSpPr>
            <a:spLocks noGrp="1"/>
          </p:cNvSpPr>
          <p:nvPr>
            <p:ph type="sldNum" sz="quarter" idx="5"/>
          </p:nvPr>
        </p:nvSpPr>
        <p:spPr/>
        <p:txBody>
          <a:bodyPr/>
          <a:lstStyle/>
          <a:p>
            <a:fld id="{7717FD20-1194-486F-B1DB-AE57547ACB75}" type="slidenum">
              <a:rPr lang="fr-CH" smtClean="0"/>
              <a:t>14</a:t>
            </a:fld>
            <a:endParaRPr lang="fr-CH"/>
          </a:p>
        </p:txBody>
      </p:sp>
    </p:spTree>
    <p:extLst>
      <p:ext uri="{BB962C8B-B14F-4D97-AF65-F5344CB8AC3E}">
        <p14:creationId xmlns:p14="http://schemas.microsoft.com/office/powerpoint/2010/main" val="2477070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15000"/>
              </a:lnSpc>
              <a:spcBef>
                <a:spcPts val="1000"/>
              </a:spcBef>
            </a:pPr>
            <a:r>
              <a:rPr lang="fr-CH" sz="1800" b="1"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Planche 14 – Vous n’êtes pas </a:t>
            </a:r>
            <a:r>
              <a:rPr lang="fr-CH" sz="1800" b="1" dirty="0" err="1">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seul·e</a:t>
            </a:r>
            <a:endParaRPr lang="fr-CH" sz="1800" b="1"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endParaRPr>
          </a:p>
          <a:p>
            <a:r>
              <a:rPr lang="fr-CH" sz="1800" b="1" dirty="0">
                <a:effectLst/>
                <a:latin typeface="Times New Roman" panose="02020603050405020304" pitchFamily="18" charset="0"/>
                <a:ea typeface="Times New Roman" panose="02020603050405020304" pitchFamily="18" charset="0"/>
              </a:rPr>
              <a:t>Message clé </a:t>
            </a:r>
            <a:endParaRPr lang="fr-CH" sz="18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fr-CH" sz="1800" dirty="0">
                <a:effectLst/>
                <a:latin typeface="Cambria" panose="02040503050406030204" pitchFamily="18" charset="0"/>
                <a:ea typeface="MS Mincho" panose="02020609040205080304" pitchFamily="49" charset="-128"/>
                <a:cs typeface="Times New Roman" panose="02020603050405020304" pitchFamily="18" charset="0"/>
              </a:rPr>
              <a:t>Vous n’êtes pas </a:t>
            </a:r>
            <a:r>
              <a:rPr lang="fr-CH" sz="1800" dirty="0" err="1">
                <a:effectLst/>
                <a:latin typeface="Cambria" panose="02040503050406030204" pitchFamily="18" charset="0"/>
                <a:ea typeface="MS Mincho" panose="02020609040205080304" pitchFamily="49" charset="-128"/>
                <a:cs typeface="Times New Roman" panose="02020603050405020304" pitchFamily="18" charset="0"/>
              </a:rPr>
              <a:t>seul·e</a:t>
            </a:r>
            <a:r>
              <a:rPr lang="fr-CH" sz="1800" dirty="0">
                <a:effectLst/>
                <a:latin typeface="Cambria" panose="02040503050406030204" pitchFamily="18" charset="0"/>
                <a:ea typeface="MS Mincho" panose="02020609040205080304" pitchFamily="49" charset="-128"/>
                <a:cs typeface="Times New Roman" panose="02020603050405020304" pitchFamily="18" charset="0"/>
              </a:rPr>
              <a:t> : d’autres personnes s’engagent, on apprend ensemble, on se soutient. Les conseillères et conseillers plus expérimentés partagent leurs connaissances. </a:t>
            </a:r>
          </a:p>
          <a:p>
            <a:pPr>
              <a:lnSpc>
                <a:spcPct val="115000"/>
              </a:lnSpc>
              <a:spcAft>
                <a:spcPts val="1000"/>
              </a:spcAft>
            </a:pPr>
            <a:r>
              <a:rPr lang="fr-CH" sz="1800" dirty="0">
                <a:effectLst/>
                <a:latin typeface="Cambria" panose="02040503050406030204" pitchFamily="18" charset="0"/>
                <a:ea typeface="MS Mincho" panose="02020609040205080304" pitchFamily="49" charset="-128"/>
                <a:cs typeface="Times New Roman" panose="02020603050405020304" pitchFamily="18" charset="0"/>
              </a:rPr>
              <a:t>Commentaire orateur : “Vous n’êtes pas seul ·e. On est plusieurs, on s’entraide, on apprend sur le tas.”</a:t>
            </a:r>
          </a:p>
          <a:p>
            <a:pPr>
              <a:lnSpc>
                <a:spcPct val="115000"/>
              </a:lnSpc>
              <a:spcAft>
                <a:spcPts val="1000"/>
              </a:spcAft>
            </a:pPr>
            <a:r>
              <a:rPr lang="fr-CH" sz="1800" dirty="0">
                <a:effectLst/>
                <a:latin typeface="Segoe UI Emoji" panose="020B0502040204020203" pitchFamily="34" charset="0"/>
                <a:ea typeface="MS Mincho" panose="02020609040205080304" pitchFamily="49" charset="-128"/>
                <a:cs typeface="Segoe UI Emoji" panose="020B0502040204020203" pitchFamily="34" charset="0"/>
              </a:rPr>
              <a:t>🔍</a:t>
            </a:r>
            <a:r>
              <a:rPr lang="fr-CH" sz="1800" dirty="0">
                <a:effectLst/>
                <a:latin typeface="Cambria" panose="02040503050406030204" pitchFamily="18" charset="0"/>
                <a:ea typeface="MS Mincho" panose="02020609040205080304" pitchFamily="49" charset="-128"/>
                <a:cs typeface="Times New Roman" panose="02020603050405020304" pitchFamily="18" charset="0"/>
              </a:rPr>
              <a:t> Pour aller plus loin / En cas de questions :</a:t>
            </a:r>
            <a:br>
              <a:rPr lang="fr-CH" sz="1800" dirty="0">
                <a:effectLst/>
                <a:latin typeface="Cambria" panose="02040503050406030204" pitchFamily="18" charset="0"/>
                <a:ea typeface="MS Mincho" panose="02020609040205080304" pitchFamily="49" charset="-128"/>
                <a:cs typeface="Times New Roman" panose="02020603050405020304" pitchFamily="18" charset="0"/>
              </a:rPr>
            </a:br>
            <a:r>
              <a:rPr lang="fr-CH" sz="1800" dirty="0">
                <a:effectLst/>
                <a:latin typeface="Segoe UI Symbol" panose="020B0502040204020203" pitchFamily="34" charset="0"/>
                <a:ea typeface="MS Mincho" panose="02020609040205080304" pitchFamily="49" charset="-128"/>
                <a:cs typeface="Segoe UI Symbol" panose="020B0502040204020203" pitchFamily="34" charset="0"/>
              </a:rPr>
              <a:t>✔</a:t>
            </a:r>
            <a:r>
              <a:rPr lang="fr-CH" sz="1800" dirty="0">
                <a:effectLst/>
                <a:latin typeface="Cambria" panose="02040503050406030204" pitchFamily="18" charset="0"/>
                <a:ea typeface="MS Mincho" panose="02020609040205080304" pitchFamily="49" charset="-128"/>
                <a:cs typeface="Times New Roman" panose="02020603050405020304" pitchFamily="18" charset="0"/>
              </a:rPr>
              <a:t> Dans beaucoup de communes, des jeunes si</a:t>
            </a:r>
            <a:r>
              <a:rPr lang="fr-CH" sz="1800" dirty="0">
                <a:effectLst/>
                <a:latin typeface="Cambria" panose="02040503050406030204" pitchFamily="18" charset="0"/>
                <a:ea typeface="MS Mincho" panose="02020609040205080304" pitchFamily="49" charset="-128"/>
                <a:cs typeface="Cambria" panose="02040503050406030204" pitchFamily="18" charset="0"/>
              </a:rPr>
              <a:t>è</a:t>
            </a:r>
            <a:r>
              <a:rPr lang="fr-CH" sz="1800" dirty="0">
                <a:effectLst/>
                <a:latin typeface="Cambria" panose="02040503050406030204" pitchFamily="18" charset="0"/>
                <a:ea typeface="MS Mincho" panose="02020609040205080304" pitchFamily="49" charset="-128"/>
                <a:cs typeface="Times New Roman" panose="02020603050405020304" pitchFamily="18" charset="0"/>
              </a:rPr>
              <a:t>gent d</a:t>
            </a:r>
            <a:r>
              <a:rPr lang="fr-CH" sz="1800" dirty="0">
                <a:effectLst/>
                <a:latin typeface="Cambria" panose="02040503050406030204" pitchFamily="18" charset="0"/>
                <a:ea typeface="MS Mincho" panose="02020609040205080304" pitchFamily="49" charset="-128"/>
                <a:cs typeface="Cambria" panose="02040503050406030204" pitchFamily="18" charset="0"/>
              </a:rPr>
              <a:t>é</a:t>
            </a:r>
            <a:r>
              <a:rPr lang="fr-CH" sz="1800" dirty="0">
                <a:effectLst/>
                <a:latin typeface="Cambria" panose="02040503050406030204" pitchFamily="18" charset="0"/>
                <a:ea typeface="MS Mincho" panose="02020609040205080304" pitchFamily="49" charset="-128"/>
                <a:cs typeface="Times New Roman" panose="02020603050405020304" pitchFamily="18" charset="0"/>
              </a:rPr>
              <a:t>j</a:t>
            </a:r>
            <a:r>
              <a:rPr lang="fr-CH" sz="1800" dirty="0">
                <a:effectLst/>
                <a:latin typeface="Cambria" panose="02040503050406030204" pitchFamily="18" charset="0"/>
                <a:ea typeface="MS Mincho" panose="02020609040205080304" pitchFamily="49" charset="-128"/>
                <a:cs typeface="Cambria" panose="02040503050406030204" pitchFamily="18" charset="0"/>
              </a:rPr>
              <a:t>à</a:t>
            </a:r>
            <a:r>
              <a:rPr lang="fr-CH" sz="1800" dirty="0">
                <a:effectLst/>
                <a:latin typeface="Cambria" panose="02040503050406030204" pitchFamily="18" charset="0"/>
                <a:ea typeface="MS Mincho" panose="02020609040205080304" pitchFamily="49" charset="-128"/>
                <a:cs typeface="Times New Roman" panose="02020603050405020304" pitchFamily="18" charset="0"/>
              </a:rPr>
              <a:t>.</a:t>
            </a:r>
            <a:br>
              <a:rPr lang="fr-CH" sz="1800" dirty="0">
                <a:effectLst/>
                <a:latin typeface="Cambria" panose="02040503050406030204" pitchFamily="18" charset="0"/>
                <a:ea typeface="MS Mincho" panose="02020609040205080304" pitchFamily="49" charset="-128"/>
                <a:cs typeface="Times New Roman" panose="02020603050405020304" pitchFamily="18" charset="0"/>
              </a:rPr>
            </a:br>
            <a:r>
              <a:rPr lang="fr-CH" sz="1800" dirty="0">
                <a:effectLst/>
                <a:latin typeface="Segoe UI Symbol" panose="020B0502040204020203" pitchFamily="34" charset="0"/>
                <a:ea typeface="MS Mincho" panose="02020609040205080304" pitchFamily="49" charset="-128"/>
                <a:cs typeface="Segoe UI Symbol" panose="020B0502040204020203" pitchFamily="34" charset="0"/>
              </a:rPr>
              <a:t>✔</a:t>
            </a:r>
            <a:r>
              <a:rPr lang="fr-CH" sz="1800" dirty="0">
                <a:effectLst/>
                <a:latin typeface="Cambria" panose="02040503050406030204" pitchFamily="18" charset="0"/>
                <a:ea typeface="MS Mincho" panose="02020609040205080304" pitchFamily="49" charset="-128"/>
                <a:cs typeface="Times New Roman" panose="02020603050405020304" pitchFamily="18" charset="0"/>
              </a:rPr>
              <a:t> Des anciens membres peuvent accompagner les nouveaux.</a:t>
            </a:r>
            <a:br>
              <a:rPr lang="fr-CH" sz="1800" dirty="0">
                <a:effectLst/>
                <a:latin typeface="Cambria" panose="02040503050406030204" pitchFamily="18" charset="0"/>
                <a:ea typeface="MS Mincho" panose="02020609040205080304" pitchFamily="49" charset="-128"/>
                <a:cs typeface="Times New Roman" panose="02020603050405020304" pitchFamily="18" charset="0"/>
              </a:rPr>
            </a:br>
            <a:r>
              <a:rPr lang="fr-CH" sz="1800" dirty="0">
                <a:effectLst/>
                <a:latin typeface="Segoe UI Symbol" panose="020B0502040204020203" pitchFamily="34" charset="0"/>
                <a:ea typeface="MS Mincho" panose="02020609040205080304" pitchFamily="49" charset="-128"/>
                <a:cs typeface="Segoe UI Symbol" panose="020B0502040204020203" pitchFamily="34" charset="0"/>
              </a:rPr>
              <a:t>✔</a:t>
            </a:r>
            <a:r>
              <a:rPr lang="fr-CH" sz="1800" dirty="0">
                <a:effectLst/>
                <a:latin typeface="Cambria" panose="02040503050406030204" pitchFamily="18" charset="0"/>
                <a:ea typeface="MS Mincho" panose="02020609040205080304" pitchFamily="49" charset="-128"/>
                <a:cs typeface="Times New Roman" panose="02020603050405020304" pitchFamily="18" charset="0"/>
              </a:rPr>
              <a:t> Le Canton est proactif : il existe de nombreux support à l’attention des nouveaux </a:t>
            </a:r>
            <a:r>
              <a:rPr lang="fr-CH" sz="1800" dirty="0" err="1">
                <a:effectLst/>
                <a:latin typeface="Cambria" panose="02040503050406030204" pitchFamily="18" charset="0"/>
                <a:ea typeface="MS Mincho" panose="02020609040205080304" pitchFamily="49" charset="-128"/>
                <a:cs typeface="Cambria" panose="02040503050406030204" pitchFamily="18" charset="0"/>
              </a:rPr>
              <a:t>é</a:t>
            </a:r>
            <a:r>
              <a:rPr lang="fr-CH" sz="1800" dirty="0" err="1">
                <a:effectLst/>
                <a:latin typeface="Cambria" panose="02040503050406030204" pitchFamily="18" charset="0"/>
                <a:ea typeface="MS Mincho" panose="02020609040205080304" pitchFamily="49" charset="-128"/>
                <a:cs typeface="Times New Roman" panose="02020603050405020304" pitchFamily="18" charset="0"/>
              </a:rPr>
              <a:t>lu</a:t>
            </a:r>
            <a:r>
              <a:rPr lang="fr-CH" sz="1800" dirty="0" err="1">
                <a:effectLst/>
                <a:latin typeface="Cambria" panose="02040503050406030204" pitchFamily="18" charset="0"/>
                <a:ea typeface="MS Mincho" panose="02020609040205080304" pitchFamily="49" charset="-128"/>
                <a:cs typeface="Cambria" panose="02040503050406030204" pitchFamily="18" charset="0"/>
              </a:rPr>
              <a:t>·</a:t>
            </a:r>
            <a:r>
              <a:rPr lang="fr-CH" sz="1800" dirty="0" err="1">
                <a:effectLst/>
                <a:latin typeface="Cambria" panose="02040503050406030204" pitchFamily="18" charset="0"/>
                <a:ea typeface="MS Mincho" panose="02020609040205080304" pitchFamily="49" charset="-128"/>
                <a:cs typeface="Times New Roman" panose="02020603050405020304" pitchFamily="18" charset="0"/>
              </a:rPr>
              <a:t>es</a:t>
            </a:r>
            <a:r>
              <a:rPr lang="fr-CH" sz="1800" dirty="0">
                <a:effectLst/>
                <a:latin typeface="Cambria" panose="02040503050406030204" pitchFamily="18" charset="0"/>
                <a:ea typeface="MS Mincho" panose="02020609040205080304" pitchFamily="49" charset="-128"/>
                <a:cs typeface="Times New Roman" panose="02020603050405020304" pitchFamily="18" charset="0"/>
              </a:rPr>
              <a:t> (ex. : soir</a:t>
            </a:r>
            <a:r>
              <a:rPr lang="fr-CH" sz="1800" dirty="0">
                <a:effectLst/>
                <a:latin typeface="Cambria" panose="02040503050406030204" pitchFamily="18" charset="0"/>
                <a:ea typeface="MS Mincho" panose="02020609040205080304" pitchFamily="49" charset="-128"/>
                <a:cs typeface="Cambria" panose="02040503050406030204" pitchFamily="18" charset="0"/>
              </a:rPr>
              <a:t>é</a:t>
            </a:r>
            <a:r>
              <a:rPr lang="fr-CH" sz="1800" dirty="0">
                <a:effectLst/>
                <a:latin typeface="Cambria" panose="02040503050406030204" pitchFamily="18" charset="0"/>
                <a:ea typeface="MS Mincho" panose="02020609040205080304" pitchFamily="49" charset="-128"/>
                <a:cs typeface="Times New Roman" panose="02020603050405020304" pitchFamily="18" charset="0"/>
              </a:rPr>
              <a:t>es d</a:t>
            </a:r>
            <a:r>
              <a:rPr lang="fr-CH" sz="1800" dirty="0">
                <a:effectLst/>
                <a:latin typeface="Cambria" panose="02040503050406030204" pitchFamily="18" charset="0"/>
                <a:ea typeface="MS Mincho" panose="02020609040205080304" pitchFamily="49" charset="-128"/>
                <a:cs typeface="Cambria" panose="02040503050406030204" pitchFamily="18" charset="0"/>
              </a:rPr>
              <a:t>’</a:t>
            </a:r>
            <a:r>
              <a:rPr lang="fr-CH" sz="1800" dirty="0">
                <a:effectLst/>
                <a:latin typeface="Cambria" panose="02040503050406030204" pitchFamily="18" charset="0"/>
                <a:ea typeface="MS Mincho" panose="02020609040205080304" pitchFamily="49" charset="-128"/>
                <a:cs typeface="Times New Roman" panose="02020603050405020304" pitchFamily="18" charset="0"/>
              </a:rPr>
              <a:t>accueil, formations en ligne, site internet, schémas, documents explicatifs).</a:t>
            </a:r>
          </a:p>
          <a:p>
            <a:endParaRPr lang="fr-CH" dirty="0"/>
          </a:p>
        </p:txBody>
      </p:sp>
      <p:sp>
        <p:nvSpPr>
          <p:cNvPr id="4" name="Espace réservé du numéro de diapositive 3"/>
          <p:cNvSpPr>
            <a:spLocks noGrp="1"/>
          </p:cNvSpPr>
          <p:nvPr>
            <p:ph type="sldNum" sz="quarter" idx="5"/>
          </p:nvPr>
        </p:nvSpPr>
        <p:spPr/>
        <p:txBody>
          <a:bodyPr/>
          <a:lstStyle/>
          <a:p>
            <a:fld id="{7717FD20-1194-486F-B1DB-AE57547ACB75}" type="slidenum">
              <a:rPr lang="fr-CH" smtClean="0"/>
              <a:t>15</a:t>
            </a:fld>
            <a:endParaRPr lang="fr-CH"/>
          </a:p>
        </p:txBody>
      </p:sp>
    </p:spTree>
    <p:extLst>
      <p:ext uri="{BB962C8B-B14F-4D97-AF65-F5344CB8AC3E}">
        <p14:creationId xmlns:p14="http://schemas.microsoft.com/office/powerpoint/2010/main" val="2582903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15000"/>
              </a:lnSpc>
              <a:spcBef>
                <a:spcPts val="1000"/>
              </a:spcBef>
            </a:pPr>
            <a:r>
              <a:rPr lang="fr-CH" sz="1800" b="1"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Planche 15 – Comment se porter </a:t>
            </a:r>
            <a:r>
              <a:rPr lang="fr-CH" sz="1800" b="1" dirty="0" err="1">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candidat·e</a:t>
            </a:r>
            <a:r>
              <a:rPr lang="fr-CH" sz="1800" b="1"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 ?</a:t>
            </a:r>
          </a:p>
          <a:p>
            <a:r>
              <a:rPr lang="fr-CH" sz="1800" b="1" dirty="0">
                <a:effectLst/>
                <a:latin typeface="Times New Roman" panose="02020603050405020304" pitchFamily="18" charset="0"/>
                <a:ea typeface="Times New Roman" panose="02020603050405020304" pitchFamily="18" charset="0"/>
              </a:rPr>
              <a:t>Message clé</a:t>
            </a:r>
            <a:endParaRPr lang="fr-CH" sz="1800" dirty="0">
              <a:effectLst/>
              <a:latin typeface="Times New Roman" panose="02020603050405020304" pitchFamily="18" charset="0"/>
              <a:ea typeface="Times New Roman" panose="02020603050405020304" pitchFamily="18" charset="0"/>
            </a:endParaRPr>
          </a:p>
          <a:p>
            <a:pPr>
              <a:spcAft>
                <a:spcPts val="600"/>
              </a:spcAft>
            </a:pPr>
            <a:r>
              <a:rPr lang="fr-CH" sz="1800" dirty="0">
                <a:effectLst/>
                <a:latin typeface="Times New Roman" panose="02020603050405020304" pitchFamily="18" charset="0"/>
                <a:ea typeface="Times New Roman" panose="02020603050405020304" pitchFamily="18" charset="0"/>
              </a:rPr>
              <a:t>Se porter </a:t>
            </a:r>
            <a:r>
              <a:rPr lang="fr-CH" sz="1800" dirty="0" err="1">
                <a:effectLst/>
                <a:latin typeface="Times New Roman" panose="02020603050405020304" pitchFamily="18" charset="0"/>
                <a:ea typeface="Times New Roman" panose="02020603050405020304" pitchFamily="18" charset="0"/>
              </a:rPr>
              <a:t>candidat·e</a:t>
            </a:r>
            <a:r>
              <a:rPr lang="fr-CH" sz="1800" dirty="0">
                <a:effectLst/>
                <a:latin typeface="Times New Roman" panose="02020603050405020304" pitchFamily="18" charset="0"/>
                <a:ea typeface="Times New Roman" panose="02020603050405020304" pitchFamily="18" charset="0"/>
              </a:rPr>
              <a:t> au Conseil communal, c’est une </a:t>
            </a:r>
            <a:r>
              <a:rPr lang="fr-CH" sz="1800" b="1" dirty="0">
                <a:effectLst/>
                <a:latin typeface="Times New Roman" panose="02020603050405020304" pitchFamily="18" charset="0"/>
                <a:ea typeface="Times New Roman" panose="02020603050405020304" pitchFamily="18" charset="0"/>
              </a:rPr>
              <a:t>démarche simple et accessible à toutes et tous</a:t>
            </a:r>
            <a:r>
              <a:rPr lang="fr-CH" sz="1800" dirty="0">
                <a:effectLst/>
                <a:latin typeface="Times New Roman" panose="02020603050405020304" pitchFamily="18" charset="0"/>
                <a:ea typeface="Times New Roman" panose="02020603050405020304" pitchFamily="18" charset="0"/>
              </a:rPr>
              <a:t>. Il suffit de :</a:t>
            </a:r>
          </a:p>
          <a:p>
            <a:pPr marL="342900" lvl="0" indent="-342900">
              <a:spcAft>
                <a:spcPts val="500"/>
              </a:spcAft>
              <a:buFont typeface="Symbol" panose="05050102010706020507" pitchFamily="18" charset="2"/>
              <a:buChar char=""/>
            </a:pPr>
            <a:r>
              <a:rPr lang="fr-CH" sz="1800" dirty="0">
                <a:effectLst/>
                <a:latin typeface="Times New Roman" panose="02020603050405020304" pitchFamily="18" charset="0"/>
                <a:ea typeface="Times New Roman" panose="02020603050405020304" pitchFamily="18" charset="0"/>
              </a:rPr>
              <a:t>être </a:t>
            </a:r>
            <a:r>
              <a:rPr lang="fr-CH" sz="1800" dirty="0" err="1">
                <a:effectLst/>
                <a:latin typeface="Times New Roman" panose="02020603050405020304" pitchFamily="18" charset="0"/>
                <a:ea typeface="Times New Roman" panose="02020603050405020304" pitchFamily="18" charset="0"/>
              </a:rPr>
              <a:t>domicilié·e</a:t>
            </a:r>
            <a:r>
              <a:rPr lang="fr-CH" sz="1800" dirty="0">
                <a:effectLst/>
                <a:latin typeface="Times New Roman" panose="02020603050405020304" pitchFamily="18" charset="0"/>
                <a:ea typeface="Times New Roman" panose="02020603050405020304" pitchFamily="18" charset="0"/>
              </a:rPr>
              <a:t> dans la commune,</a:t>
            </a:r>
          </a:p>
          <a:p>
            <a:pPr marL="342900" lvl="0" indent="-342900">
              <a:buFont typeface="Symbol" panose="05050102010706020507" pitchFamily="18" charset="2"/>
              <a:buChar char=""/>
            </a:pPr>
            <a:r>
              <a:rPr lang="fr-CH" sz="1800" dirty="0">
                <a:effectLst/>
                <a:latin typeface="Times New Roman" panose="02020603050405020304" pitchFamily="18" charset="0"/>
                <a:ea typeface="Times New Roman" panose="02020603050405020304" pitchFamily="18" charset="0"/>
              </a:rPr>
              <a:t>avoir le droit de vote au niveau communal,</a:t>
            </a:r>
          </a:p>
          <a:p>
            <a:pPr marL="342900" lvl="0" indent="-342900">
              <a:buFont typeface="Symbol" panose="05050102010706020507" pitchFamily="18" charset="2"/>
              <a:buChar char=""/>
            </a:pPr>
            <a:r>
              <a:rPr lang="fr-CH" sz="1800" dirty="0">
                <a:effectLst/>
                <a:latin typeface="Times New Roman" panose="02020603050405020304" pitchFamily="18" charset="0"/>
                <a:ea typeface="Times New Roman" panose="02020603050405020304" pitchFamily="18" charset="0"/>
              </a:rPr>
              <a:t>s’inscrire sur une liste électorale.</a:t>
            </a:r>
          </a:p>
          <a:p>
            <a:r>
              <a:rPr lang="fr-CH" sz="1800" dirty="0">
                <a:effectLst/>
                <a:latin typeface="Times New Roman" panose="02020603050405020304" pitchFamily="18" charset="0"/>
                <a:ea typeface="Times New Roman" panose="02020603050405020304" pitchFamily="18" charset="0"/>
              </a:rPr>
              <a:t>Il n’est </a:t>
            </a:r>
            <a:r>
              <a:rPr lang="fr-CH" sz="1800" b="1" dirty="0">
                <a:effectLst/>
                <a:latin typeface="Times New Roman" panose="02020603050405020304" pitchFamily="18" charset="0"/>
                <a:ea typeface="Times New Roman" panose="02020603050405020304" pitchFamily="18" charset="0"/>
              </a:rPr>
              <a:t>pas nécessaire d’avoir de l’expérience politique</a:t>
            </a:r>
            <a:r>
              <a:rPr lang="fr-CH" sz="1800" dirty="0">
                <a:effectLst/>
                <a:latin typeface="Times New Roman" panose="02020603050405020304" pitchFamily="18" charset="0"/>
                <a:ea typeface="Times New Roman" panose="02020603050405020304" pitchFamily="18" charset="0"/>
              </a:rPr>
              <a:t>. </a:t>
            </a:r>
            <a:r>
              <a:rPr lang="fr-CH" sz="1800" dirty="0" err="1">
                <a:effectLst/>
                <a:latin typeface="Times New Roman" panose="02020603050405020304" pitchFamily="18" charset="0"/>
                <a:ea typeface="Times New Roman" panose="02020603050405020304" pitchFamily="18" charset="0"/>
              </a:rPr>
              <a:t>Chacun·e</a:t>
            </a:r>
            <a:r>
              <a:rPr lang="fr-CH" sz="1800" dirty="0">
                <a:effectLst/>
                <a:latin typeface="Times New Roman" panose="02020603050405020304" pitchFamily="18" charset="0"/>
                <a:ea typeface="Times New Roman" panose="02020603050405020304" pitchFamily="18" charset="0"/>
              </a:rPr>
              <a:t> peut s’engager !</a:t>
            </a:r>
          </a:p>
          <a:p>
            <a:r>
              <a:rPr lang="fr-CH" sz="1800" dirty="0">
                <a:effectLst/>
                <a:latin typeface="Times New Roman" panose="02020603050405020304" pitchFamily="18" charset="0"/>
                <a:ea typeface="Times New Roman" panose="02020603050405020304" pitchFamily="18" charset="0"/>
              </a:rPr>
              <a:t>Pour cela, vous devez remplir un formulaire de candidature et le déposer à l’administration communale entre le </a:t>
            </a:r>
            <a:r>
              <a:rPr lang="fr-CH" sz="1800" b="1" dirty="0">
                <a:effectLst/>
                <a:latin typeface="Times New Roman" panose="02020603050405020304" pitchFamily="18" charset="0"/>
                <a:ea typeface="Times New Roman" panose="02020603050405020304" pitchFamily="18" charset="0"/>
              </a:rPr>
              <a:t>5 et le 12 janvier 2026 à midi au plus tard</a:t>
            </a:r>
            <a:r>
              <a:rPr lang="fr-CH" sz="1800" dirty="0">
                <a:effectLst/>
                <a:latin typeface="Times New Roman" panose="02020603050405020304" pitchFamily="18" charset="0"/>
                <a:ea typeface="Times New Roman" panose="02020603050405020304" pitchFamily="18" charset="0"/>
              </a:rPr>
              <a:t>.</a:t>
            </a:r>
          </a:p>
          <a:p>
            <a:r>
              <a:rPr lang="fr-CH" sz="1800" dirty="0">
                <a:effectLst/>
                <a:latin typeface="Times New Roman" panose="02020603050405020304" pitchFamily="18" charset="0"/>
                <a:ea typeface="Times New Roman" panose="02020603050405020304" pitchFamily="18" charset="0"/>
              </a:rPr>
              <a:t>Vous pouvez vous présenter :</a:t>
            </a:r>
          </a:p>
          <a:p>
            <a:pPr marL="342900" lvl="0" indent="-342900">
              <a:spcAft>
                <a:spcPts val="500"/>
              </a:spcAft>
              <a:buFont typeface="Symbol" panose="05050102010706020507" pitchFamily="18" charset="2"/>
              <a:buChar char=""/>
            </a:pPr>
            <a:r>
              <a:rPr lang="fr-CH" sz="1800" dirty="0" err="1">
                <a:effectLst/>
                <a:latin typeface="Times New Roman" panose="02020603050405020304" pitchFamily="18" charset="0"/>
                <a:ea typeface="Times New Roman" panose="02020603050405020304" pitchFamily="18" charset="0"/>
              </a:rPr>
              <a:t>seul·e</a:t>
            </a:r>
            <a:r>
              <a:rPr lang="fr-CH" sz="1800" dirty="0">
                <a:effectLst/>
                <a:latin typeface="Times New Roman" panose="02020603050405020304" pitchFamily="18" charset="0"/>
                <a:ea typeface="Times New Roman" panose="02020603050405020304" pitchFamily="18" charset="0"/>
              </a:rPr>
              <a:t>,</a:t>
            </a:r>
          </a:p>
          <a:p>
            <a:pPr marL="342900" lvl="0" indent="-342900">
              <a:buFont typeface="Symbol" panose="05050102010706020507" pitchFamily="18" charset="2"/>
              <a:buChar char=""/>
            </a:pPr>
            <a:r>
              <a:rPr lang="fr-CH" sz="1800" dirty="0">
                <a:effectLst/>
                <a:latin typeface="Times New Roman" panose="02020603050405020304" pitchFamily="18" charset="0"/>
                <a:ea typeface="Times New Roman" panose="02020603050405020304" pitchFamily="18" charset="0"/>
              </a:rPr>
              <a:t>ou au sein d’une </a:t>
            </a:r>
            <a:r>
              <a:rPr lang="fr-CH" sz="1800" b="1" dirty="0">
                <a:effectLst/>
                <a:latin typeface="Times New Roman" panose="02020603050405020304" pitchFamily="18" charset="0"/>
                <a:ea typeface="Times New Roman" panose="02020603050405020304" pitchFamily="18" charset="0"/>
              </a:rPr>
              <a:t>liste d’entente communale</a:t>
            </a:r>
            <a:r>
              <a:rPr lang="fr-CH" sz="1800" dirty="0">
                <a:effectLst/>
                <a:latin typeface="Times New Roman" panose="02020603050405020304" pitchFamily="18" charset="0"/>
                <a:ea typeface="Times New Roman" panose="02020603050405020304" pitchFamily="18" charset="0"/>
              </a:rPr>
              <a:t>.</a:t>
            </a:r>
          </a:p>
          <a:p>
            <a:r>
              <a:rPr lang="fr-CH" sz="18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fr-CH" sz="1800" dirty="0">
                <a:effectLst/>
                <a:latin typeface="Times New Roman" panose="02020603050405020304" pitchFamily="18" charset="0"/>
                <a:ea typeface="Times New Roman" panose="02020603050405020304" pitchFamily="18" charset="0"/>
              </a:rPr>
              <a:t>Toutes les informations utiles, ainsi que les dossiers de candidature, sont disponibles </a:t>
            </a:r>
            <a:r>
              <a:rPr lang="fr-CH" sz="1800" b="1" dirty="0">
                <a:effectLst/>
                <a:latin typeface="Times New Roman" panose="02020603050405020304" pitchFamily="18" charset="0"/>
                <a:ea typeface="Times New Roman" panose="02020603050405020304" pitchFamily="18" charset="0"/>
              </a:rPr>
              <a:t>dès maintenant </a:t>
            </a:r>
            <a:r>
              <a:rPr lang="fr-CH" sz="1800" dirty="0">
                <a:effectLst/>
                <a:latin typeface="Times New Roman" panose="02020603050405020304" pitchFamily="18" charset="0"/>
                <a:ea typeface="Times New Roman" panose="02020603050405020304" pitchFamily="18" charset="0"/>
              </a:rPr>
              <a:t>auprès de l’administration communale ou sur le site internet.</a:t>
            </a:r>
          </a:p>
          <a:p>
            <a:endParaRPr lang="fr-CH" dirty="0"/>
          </a:p>
        </p:txBody>
      </p:sp>
      <p:sp>
        <p:nvSpPr>
          <p:cNvPr id="4" name="Espace réservé du numéro de diapositive 3"/>
          <p:cNvSpPr>
            <a:spLocks noGrp="1"/>
          </p:cNvSpPr>
          <p:nvPr>
            <p:ph type="sldNum" sz="quarter" idx="5"/>
          </p:nvPr>
        </p:nvSpPr>
        <p:spPr/>
        <p:txBody>
          <a:bodyPr/>
          <a:lstStyle/>
          <a:p>
            <a:fld id="{7717FD20-1194-486F-B1DB-AE57547ACB75}" type="slidenum">
              <a:rPr lang="fr-CH" smtClean="0"/>
              <a:t>16</a:t>
            </a:fld>
            <a:endParaRPr lang="fr-CH"/>
          </a:p>
        </p:txBody>
      </p:sp>
    </p:spTree>
    <p:extLst>
      <p:ext uri="{BB962C8B-B14F-4D97-AF65-F5344CB8AC3E}">
        <p14:creationId xmlns:p14="http://schemas.microsoft.com/office/powerpoint/2010/main" val="3721681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15000"/>
              </a:lnSpc>
              <a:spcBef>
                <a:spcPts val="1000"/>
              </a:spcBef>
            </a:pPr>
            <a:r>
              <a:rPr lang="fr-CH" sz="1800" b="1"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Planche 16 – Vous hésitez ? C’est normal.</a:t>
            </a:r>
          </a:p>
          <a:p>
            <a:r>
              <a:rPr lang="fr-CH" sz="1800" b="1" dirty="0">
                <a:effectLst/>
                <a:latin typeface="Times New Roman" panose="02020603050405020304" pitchFamily="18" charset="0"/>
                <a:ea typeface="Times New Roman" panose="02020603050405020304" pitchFamily="18" charset="0"/>
              </a:rPr>
              <a:t>Message clé </a:t>
            </a:r>
            <a:endParaRPr lang="fr-CH" sz="1800" dirty="0">
              <a:effectLst/>
              <a:latin typeface="Times New Roman" panose="02020603050405020304" pitchFamily="18" charset="0"/>
              <a:ea typeface="Times New Roman" panose="02020603050405020304" pitchFamily="18" charset="0"/>
            </a:endParaRPr>
          </a:p>
          <a:p>
            <a:r>
              <a:rPr lang="fr-CH" sz="1800" dirty="0">
                <a:effectLst/>
                <a:latin typeface="Times New Roman" panose="02020603050405020304" pitchFamily="18" charset="0"/>
                <a:ea typeface="Times New Roman" panose="02020603050405020304" pitchFamily="18" charset="0"/>
              </a:rPr>
              <a:t>Se poser des questions, douter, c’est légitime. Mais n’attendez pas que toutes les conditions idéales soient remplies pour vous engager.</a:t>
            </a:r>
          </a:p>
          <a:p>
            <a:r>
              <a:rPr lang="fr-CH" sz="1800" dirty="0">
                <a:effectLst/>
                <a:latin typeface="Times New Roman" panose="02020603050405020304" pitchFamily="18" charset="0"/>
                <a:ea typeface="Times New Roman" panose="02020603050405020304" pitchFamily="18" charset="0"/>
              </a:rPr>
              <a:t>Osez faire le premier pas : la commune a besoin de toutes ses citoyennes et citoyens, y compris vous.</a:t>
            </a:r>
          </a:p>
          <a:p>
            <a:pPr>
              <a:lnSpc>
                <a:spcPct val="115000"/>
              </a:lnSpc>
              <a:spcAft>
                <a:spcPts val="1000"/>
              </a:spcAft>
            </a:pPr>
            <a:r>
              <a:rPr lang="fr-CH" sz="1800" b="1" dirty="0">
                <a:effectLst/>
                <a:latin typeface="Cambria" panose="02040503050406030204" pitchFamily="18" charset="0"/>
                <a:ea typeface="MS Mincho" panose="02020609040205080304" pitchFamily="49" charset="-128"/>
                <a:cs typeface="Times New Roman" panose="02020603050405020304" pitchFamily="18" charset="0"/>
              </a:rPr>
              <a:t>Commentaire</a:t>
            </a:r>
            <a:endParaRPr lang="fr-CH"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pPr>
            <a:r>
              <a:rPr lang="fr-CH" sz="1800" dirty="0">
                <a:effectLst/>
                <a:latin typeface="Cambria" panose="02040503050406030204" pitchFamily="18" charset="0"/>
                <a:ea typeface="MS Mincho" panose="02020609040205080304" pitchFamily="49" charset="-128"/>
                <a:cs typeface="Times New Roman" panose="02020603050405020304" pitchFamily="18" charset="0"/>
              </a:rPr>
              <a:t>Beaucoup de gens se demandent s’ils ont vraiment leur place dans un conseil communal ou une municipalité. </a:t>
            </a:r>
            <a:br>
              <a:rPr lang="fr-CH" sz="1800" dirty="0">
                <a:effectLst/>
                <a:latin typeface="Cambria" panose="02040503050406030204" pitchFamily="18" charset="0"/>
                <a:ea typeface="MS Mincho" panose="02020609040205080304" pitchFamily="49" charset="-128"/>
                <a:cs typeface="Times New Roman" panose="02020603050405020304" pitchFamily="18" charset="0"/>
              </a:rPr>
            </a:br>
            <a:r>
              <a:rPr lang="fr-CH" sz="1800" dirty="0">
                <a:effectLst/>
                <a:latin typeface="Cambria" panose="02040503050406030204" pitchFamily="18" charset="0"/>
                <a:ea typeface="MS Mincho" panose="02020609040205080304" pitchFamily="49" charset="-128"/>
                <a:cs typeface="Times New Roman" panose="02020603050405020304" pitchFamily="18" charset="0"/>
              </a:rPr>
              <a:t>Mais la commune se construit avec ses </a:t>
            </a:r>
            <a:r>
              <a:rPr lang="fr-CH" sz="1800" dirty="0" err="1">
                <a:effectLst/>
                <a:latin typeface="Cambria" panose="02040503050406030204" pitchFamily="18" charset="0"/>
                <a:ea typeface="MS Mincho" panose="02020609040205080304" pitchFamily="49" charset="-128"/>
                <a:cs typeface="Times New Roman" panose="02020603050405020304" pitchFamily="18" charset="0"/>
              </a:rPr>
              <a:t>habitant·e·s</a:t>
            </a:r>
            <a:r>
              <a:rPr lang="fr-CH" sz="1800" dirty="0">
                <a:effectLst/>
                <a:latin typeface="Cambria" panose="02040503050406030204" pitchFamily="18" charset="0"/>
                <a:ea typeface="MS Mincho" panose="02020609040205080304" pitchFamily="49" charset="-128"/>
                <a:cs typeface="Times New Roman" panose="02020603050405020304" pitchFamily="18" charset="0"/>
              </a:rPr>
              <a:t>, pas avec des experts. </a:t>
            </a:r>
            <a:br>
              <a:rPr lang="fr-CH" sz="1800" dirty="0">
                <a:effectLst/>
                <a:latin typeface="Cambria" panose="02040503050406030204" pitchFamily="18" charset="0"/>
                <a:ea typeface="MS Mincho" panose="02020609040205080304" pitchFamily="49" charset="-128"/>
                <a:cs typeface="Times New Roman" panose="02020603050405020304" pitchFamily="18" charset="0"/>
              </a:rPr>
            </a:br>
            <a:r>
              <a:rPr lang="fr-CH" sz="1800" dirty="0">
                <a:effectLst/>
                <a:latin typeface="Cambria" panose="02040503050406030204" pitchFamily="18" charset="0"/>
                <a:ea typeface="MS Mincho" panose="02020609040205080304" pitchFamily="49" charset="-128"/>
                <a:cs typeface="Times New Roman" panose="02020603050405020304" pitchFamily="18" charset="0"/>
              </a:rPr>
              <a:t>On doute tous au début. Et pourtant, ce sont ces doutes, cette expérience, cette sensibilité qui rendent les décisions plus justes, plus proches des réalités. </a:t>
            </a:r>
            <a:br>
              <a:rPr lang="fr-CH" sz="1800" dirty="0">
                <a:effectLst/>
                <a:latin typeface="Cambria" panose="02040503050406030204" pitchFamily="18" charset="0"/>
                <a:ea typeface="MS Mincho" panose="02020609040205080304" pitchFamily="49" charset="-128"/>
                <a:cs typeface="Times New Roman" panose="02020603050405020304" pitchFamily="18" charset="0"/>
              </a:rPr>
            </a:br>
            <a:r>
              <a:rPr lang="fr-CH" sz="1800" dirty="0">
                <a:effectLst/>
                <a:latin typeface="Cambria" panose="02040503050406030204" pitchFamily="18" charset="0"/>
                <a:ea typeface="MS Mincho" panose="02020609040205080304" pitchFamily="49" charset="-128"/>
                <a:cs typeface="Times New Roman" panose="02020603050405020304" pitchFamily="18" charset="0"/>
              </a:rPr>
              <a:t>Participer à la vie politique locale, c’est contribuer à un projet commun, concret, utile. </a:t>
            </a:r>
            <a:br>
              <a:rPr lang="fr-CH" sz="1800" dirty="0">
                <a:effectLst/>
                <a:latin typeface="Cambria" panose="02040503050406030204" pitchFamily="18" charset="0"/>
                <a:ea typeface="MS Mincho" panose="02020609040205080304" pitchFamily="49" charset="-128"/>
                <a:cs typeface="Times New Roman" panose="02020603050405020304" pitchFamily="18" charset="0"/>
              </a:rPr>
            </a:br>
            <a:r>
              <a:rPr lang="fr-CH" sz="1800" dirty="0">
                <a:effectLst/>
                <a:latin typeface="Cambria" panose="02040503050406030204" pitchFamily="18" charset="0"/>
                <a:ea typeface="MS Mincho" panose="02020609040205080304" pitchFamily="49" charset="-128"/>
                <a:cs typeface="Times New Roman" panose="02020603050405020304" pitchFamily="18" charset="0"/>
              </a:rPr>
              <a:t>C’est ensemble qu’on construit la commune.</a:t>
            </a:r>
          </a:p>
          <a:p>
            <a:endParaRPr lang="fr-CH" dirty="0"/>
          </a:p>
        </p:txBody>
      </p:sp>
      <p:sp>
        <p:nvSpPr>
          <p:cNvPr id="4" name="Espace réservé du numéro de diapositive 3"/>
          <p:cNvSpPr>
            <a:spLocks noGrp="1"/>
          </p:cNvSpPr>
          <p:nvPr>
            <p:ph type="sldNum" sz="quarter" idx="5"/>
          </p:nvPr>
        </p:nvSpPr>
        <p:spPr/>
        <p:txBody>
          <a:bodyPr/>
          <a:lstStyle/>
          <a:p>
            <a:fld id="{7717FD20-1194-486F-B1DB-AE57547ACB75}" type="slidenum">
              <a:rPr lang="fr-CH" smtClean="0"/>
              <a:t>17</a:t>
            </a:fld>
            <a:endParaRPr lang="fr-CH"/>
          </a:p>
        </p:txBody>
      </p:sp>
    </p:spTree>
    <p:extLst>
      <p:ext uri="{BB962C8B-B14F-4D97-AF65-F5344CB8AC3E}">
        <p14:creationId xmlns:p14="http://schemas.microsoft.com/office/powerpoint/2010/main" val="945508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b="1" dirty="0"/>
              <a:t>Exemple (à adapter)</a:t>
            </a:r>
          </a:p>
          <a:p>
            <a:r>
              <a:rPr lang="fr-CH" dirty="0"/>
              <a:t>Municipalité : 7 membres</a:t>
            </a:r>
          </a:p>
          <a:p>
            <a:r>
              <a:rPr lang="fr-CH" dirty="0"/>
              <a:t>Conseil : Communal 35 sièges </a:t>
            </a:r>
          </a:p>
          <a:p>
            <a:r>
              <a:rPr lang="fr-CH" dirty="0"/>
              <a:t>Système : majoritaire</a:t>
            </a:r>
          </a:p>
          <a:p>
            <a:r>
              <a:rPr lang="fr-CH" dirty="0"/>
              <a:t>Nombre de séances : 4 du conseil communal, tous les lundis pour la Municipalité</a:t>
            </a:r>
          </a:p>
          <a:p>
            <a:r>
              <a:rPr lang="fr-CH" dirty="0"/>
              <a:t>Indemnités : CHF  25.- séance</a:t>
            </a:r>
          </a:p>
        </p:txBody>
      </p:sp>
      <p:sp>
        <p:nvSpPr>
          <p:cNvPr id="4" name="Espace réservé du numéro de diapositive 3"/>
          <p:cNvSpPr>
            <a:spLocks noGrp="1"/>
          </p:cNvSpPr>
          <p:nvPr>
            <p:ph type="sldNum" sz="quarter" idx="5"/>
          </p:nvPr>
        </p:nvSpPr>
        <p:spPr/>
        <p:txBody>
          <a:bodyPr/>
          <a:lstStyle/>
          <a:p>
            <a:fld id="{7717FD20-1194-486F-B1DB-AE57547ACB75}" type="slidenum">
              <a:rPr lang="fr-CH" smtClean="0"/>
              <a:t>18</a:t>
            </a:fld>
            <a:endParaRPr lang="fr-CH"/>
          </a:p>
        </p:txBody>
      </p:sp>
    </p:spTree>
    <p:extLst>
      <p:ext uri="{BB962C8B-B14F-4D97-AF65-F5344CB8AC3E}">
        <p14:creationId xmlns:p14="http://schemas.microsoft.com/office/powerpoint/2010/main" val="3867213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7717FD20-1194-486F-B1DB-AE57547ACB75}" type="slidenum">
              <a:rPr lang="fr-CH" smtClean="0"/>
              <a:t>19</a:t>
            </a:fld>
            <a:endParaRPr lang="fr-CH"/>
          </a:p>
        </p:txBody>
      </p:sp>
    </p:spTree>
    <p:extLst>
      <p:ext uri="{BB962C8B-B14F-4D97-AF65-F5344CB8AC3E}">
        <p14:creationId xmlns:p14="http://schemas.microsoft.com/office/powerpoint/2010/main" val="2608830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15000"/>
              </a:lnSpc>
              <a:spcBef>
                <a:spcPts val="1000"/>
              </a:spcBef>
              <a:spcAft>
                <a:spcPts val="1000"/>
              </a:spcAft>
            </a:pPr>
            <a:r>
              <a:rPr lang="fr-CH" sz="1300" b="1"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Planche 1 – Présentation de votre Commune [ ! ] </a:t>
            </a:r>
            <a:r>
              <a:rPr lang="fr-CH" sz="1300" b="1" dirty="0">
                <a:solidFill>
                  <a:srgbClr val="FF0000"/>
                </a:solidFill>
                <a:effectLst/>
                <a:latin typeface="Calibri" panose="020F0502020204030204" pitchFamily="34" charset="0"/>
                <a:ea typeface="MS Gothic" panose="020B0609070205080204" pitchFamily="49" charset="-128"/>
                <a:cs typeface="Times New Roman" panose="02020603050405020304" pitchFamily="18" charset="0"/>
              </a:rPr>
              <a:t>modifier l’image + le texte</a:t>
            </a:r>
            <a:r>
              <a:rPr lang="fr-CH" sz="1300" b="1"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 ce n’est qu’un exemple</a:t>
            </a:r>
            <a:endParaRPr lang="fr-CH" sz="11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pPr>
            <a:r>
              <a:rPr lang="fr-CH" sz="1100" dirty="0">
                <a:effectLst/>
                <a:latin typeface="Cambria" panose="02040503050406030204" pitchFamily="18" charset="0"/>
                <a:ea typeface="MS Mincho" panose="02020609040205080304" pitchFamily="49" charset="-128"/>
                <a:cs typeface="Times New Roman" panose="02020603050405020304" pitchFamily="18" charset="0"/>
              </a:rPr>
              <a:t> </a:t>
            </a:r>
          </a:p>
          <a:p>
            <a:pPr>
              <a:lnSpc>
                <a:spcPct val="115000"/>
              </a:lnSpc>
              <a:spcAft>
                <a:spcPts val="1000"/>
              </a:spcAft>
            </a:pPr>
            <a:r>
              <a:rPr lang="fr-CH" sz="1100" dirty="0">
                <a:effectLst/>
                <a:latin typeface="Cambria" panose="02040503050406030204" pitchFamily="18" charset="0"/>
                <a:ea typeface="MS Mincho" panose="02020609040205080304" pitchFamily="49" charset="-128"/>
                <a:cs typeface="Times New Roman" panose="02020603050405020304" pitchFamily="18" charset="0"/>
              </a:rPr>
              <a:t>Notre commune, Bavois, compte un peu plus de 1’000 </a:t>
            </a:r>
            <a:r>
              <a:rPr lang="fr-CH" sz="1100" dirty="0" err="1">
                <a:effectLst/>
                <a:latin typeface="Cambria" panose="02040503050406030204" pitchFamily="18" charset="0"/>
                <a:ea typeface="MS Mincho" panose="02020609040205080304" pitchFamily="49" charset="-128"/>
                <a:cs typeface="Times New Roman" panose="02020603050405020304" pitchFamily="18" charset="0"/>
              </a:rPr>
              <a:t>habitant·e·s</a:t>
            </a:r>
            <a:r>
              <a:rPr lang="fr-CH" sz="1100" dirty="0">
                <a:effectLst/>
                <a:latin typeface="Cambria" panose="02040503050406030204" pitchFamily="18" charset="0"/>
                <a:ea typeface="MS Mincho" panose="02020609040205080304" pitchFamily="49" charset="-128"/>
                <a:cs typeface="Times New Roman" panose="02020603050405020304" pitchFamily="18" charset="0"/>
              </a:rPr>
              <a:t>. Elle fait partie du district du Jura-Nord vaudois. Elle connaît une croissance régulière depuis une dizaine d’années.</a:t>
            </a:r>
          </a:p>
          <a:p>
            <a:pPr marL="342900" lvl="0" indent="-342900">
              <a:lnSpc>
                <a:spcPct val="115000"/>
              </a:lnSpc>
              <a:spcAft>
                <a:spcPts val="600"/>
              </a:spcAft>
              <a:buFont typeface="Symbol" panose="05050102010706020507" pitchFamily="18" charset="2"/>
              <a:buChar char=""/>
              <a:tabLst>
                <a:tab pos="457200" algn="l"/>
              </a:tabLst>
            </a:pPr>
            <a:r>
              <a:rPr lang="fr-CH" sz="1100" dirty="0">
                <a:effectLst/>
                <a:latin typeface="Cambria" panose="02040503050406030204" pitchFamily="18" charset="0"/>
                <a:ea typeface="MS Mincho" panose="02020609040205080304" pitchFamily="49" charset="-128"/>
                <a:cs typeface="Times New Roman" panose="02020603050405020304" pitchFamily="18" charset="0"/>
              </a:rPr>
              <a:t>Population : 1’074 </a:t>
            </a:r>
            <a:r>
              <a:rPr lang="fr-CH" sz="1100" dirty="0" err="1">
                <a:effectLst/>
                <a:latin typeface="Cambria" panose="02040503050406030204" pitchFamily="18" charset="0"/>
                <a:ea typeface="MS Mincho" panose="02020609040205080304" pitchFamily="49" charset="-128"/>
                <a:cs typeface="Times New Roman" panose="02020603050405020304" pitchFamily="18" charset="0"/>
              </a:rPr>
              <a:t>habitant·e·s</a:t>
            </a:r>
            <a:endParaRPr lang="fr-CH" sz="11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tabLst>
                <a:tab pos="457200" algn="l"/>
              </a:tabLst>
            </a:pPr>
            <a:r>
              <a:rPr lang="fr-CH" sz="1100" dirty="0">
                <a:effectLst/>
                <a:latin typeface="Cambria" panose="02040503050406030204" pitchFamily="18" charset="0"/>
                <a:ea typeface="MS Mincho" panose="02020609040205080304" pitchFamily="49" charset="-128"/>
                <a:cs typeface="Times New Roman" panose="02020603050405020304" pitchFamily="18" charset="0"/>
              </a:rPr>
              <a:t>Proportion de jeunes (moins de 18 ans) : 200</a:t>
            </a:r>
          </a:p>
          <a:p>
            <a:pPr marL="342900" lvl="0" indent="-342900">
              <a:lnSpc>
                <a:spcPct val="115000"/>
              </a:lnSpc>
              <a:spcAft>
                <a:spcPts val="600"/>
              </a:spcAft>
              <a:buFont typeface="Symbol" panose="05050102010706020507" pitchFamily="18" charset="2"/>
              <a:buChar char=""/>
              <a:tabLst>
                <a:tab pos="457200" algn="l"/>
              </a:tabLst>
            </a:pPr>
            <a:r>
              <a:rPr lang="fr-CH" sz="1100" dirty="0">
                <a:effectLst/>
                <a:latin typeface="Cambria" panose="02040503050406030204" pitchFamily="18" charset="0"/>
                <a:ea typeface="MS Mincho" panose="02020609040205080304" pitchFamily="49" charset="-128"/>
                <a:cs typeface="Times New Roman" panose="02020603050405020304" pitchFamily="18" charset="0"/>
              </a:rPr>
              <a:t>Seniors (plus de 65 ans) : 152</a:t>
            </a:r>
          </a:p>
          <a:p>
            <a:pPr marL="342900" lvl="0" indent="-342900">
              <a:lnSpc>
                <a:spcPct val="115000"/>
              </a:lnSpc>
              <a:spcAft>
                <a:spcPts val="600"/>
              </a:spcAft>
              <a:buFont typeface="Symbol" panose="05050102010706020507" pitchFamily="18" charset="2"/>
              <a:buChar char=""/>
              <a:tabLst>
                <a:tab pos="457200" algn="l"/>
              </a:tabLst>
            </a:pPr>
            <a:r>
              <a:rPr lang="fr-CH" sz="1100" dirty="0">
                <a:effectLst/>
                <a:latin typeface="Cambria" panose="02040503050406030204" pitchFamily="18" charset="0"/>
                <a:ea typeface="MS Mincho" panose="02020609040205080304" pitchFamily="49" charset="-128"/>
                <a:cs typeface="Times New Roman" panose="02020603050405020304" pitchFamily="18" charset="0"/>
              </a:rPr>
              <a:t>Transports : train à la ½ heure</a:t>
            </a:r>
          </a:p>
          <a:p>
            <a:pPr marL="342900" lvl="0" indent="-342900">
              <a:lnSpc>
                <a:spcPct val="115000"/>
              </a:lnSpc>
              <a:spcAft>
                <a:spcPts val="1000"/>
              </a:spcAft>
              <a:buFont typeface="Symbol" panose="05050102010706020507" pitchFamily="18" charset="2"/>
              <a:buChar char=""/>
              <a:tabLst>
                <a:tab pos="457200" algn="l"/>
              </a:tabLst>
            </a:pPr>
            <a:r>
              <a:rPr lang="fr-CH" sz="1100" dirty="0">
                <a:effectLst/>
                <a:latin typeface="Cambria" panose="02040503050406030204" pitchFamily="18" charset="0"/>
                <a:ea typeface="MS Mincho" panose="02020609040205080304" pitchFamily="49" charset="-128"/>
                <a:cs typeface="Times New Roman" panose="02020603050405020304" pitchFamily="18" charset="0"/>
              </a:rPr>
              <a:t>Infrastructures :</a:t>
            </a:r>
          </a:p>
          <a:p>
            <a:pPr marL="742950" lvl="1" indent="-285750">
              <a:lnSpc>
                <a:spcPct val="115000"/>
              </a:lnSpc>
              <a:spcAft>
                <a:spcPts val="600"/>
              </a:spcAft>
              <a:buFont typeface="Courier New" panose="02070309020205020404" pitchFamily="49" charset="0"/>
              <a:buChar char="o"/>
              <a:tabLst>
                <a:tab pos="914400" algn="l"/>
              </a:tabLst>
            </a:pPr>
            <a:r>
              <a:rPr lang="fr-CH" sz="1100" dirty="0">
                <a:effectLst/>
                <a:latin typeface="Cambria" panose="02040503050406030204" pitchFamily="18" charset="0"/>
                <a:ea typeface="MS Mincho" panose="02020609040205080304" pitchFamily="49" charset="-128"/>
                <a:cs typeface="Times New Roman" panose="02020603050405020304" pitchFamily="18" charset="0"/>
              </a:rPr>
              <a:t>1 bâtiment scolaire de 6 classes </a:t>
            </a:r>
          </a:p>
          <a:p>
            <a:pPr marL="742950" lvl="1" indent="-285750">
              <a:lnSpc>
                <a:spcPct val="115000"/>
              </a:lnSpc>
              <a:spcAft>
                <a:spcPts val="600"/>
              </a:spcAft>
              <a:buFont typeface="Courier New" panose="02070309020205020404" pitchFamily="49" charset="0"/>
              <a:buChar char="o"/>
              <a:tabLst>
                <a:tab pos="914400" algn="l"/>
              </a:tabLst>
            </a:pPr>
            <a:r>
              <a:rPr lang="fr-CH" sz="1100" dirty="0">
                <a:effectLst/>
                <a:latin typeface="Cambria" panose="02040503050406030204" pitchFamily="18" charset="0"/>
                <a:ea typeface="MS Mincho" panose="02020609040205080304" pitchFamily="49" charset="-128"/>
                <a:cs typeface="Times New Roman" panose="02020603050405020304" pitchFamily="18" charset="0"/>
              </a:rPr>
              <a:t>1 grande salle en transformation</a:t>
            </a:r>
          </a:p>
          <a:p>
            <a:pPr marL="742950" lvl="1" indent="-285750">
              <a:lnSpc>
                <a:spcPct val="115000"/>
              </a:lnSpc>
              <a:spcAft>
                <a:spcPts val="600"/>
              </a:spcAft>
              <a:buFont typeface="Courier New" panose="02070309020205020404" pitchFamily="49" charset="0"/>
              <a:buChar char="o"/>
              <a:tabLst>
                <a:tab pos="914400" algn="l"/>
              </a:tabLst>
            </a:pPr>
            <a:r>
              <a:rPr lang="fr-CH" sz="1100" dirty="0">
                <a:effectLst/>
                <a:latin typeface="Cambria" panose="02040503050406030204" pitchFamily="18" charset="0"/>
                <a:ea typeface="MS Mincho" panose="02020609040205080304" pitchFamily="49" charset="-128"/>
                <a:cs typeface="Times New Roman" panose="02020603050405020304" pitchFamily="18" charset="0"/>
              </a:rPr>
              <a:t>1 UAPE</a:t>
            </a:r>
          </a:p>
          <a:p>
            <a:pPr marL="742950" lvl="1" indent="-285750">
              <a:lnSpc>
                <a:spcPct val="115000"/>
              </a:lnSpc>
              <a:spcAft>
                <a:spcPts val="600"/>
              </a:spcAft>
              <a:buFont typeface="Courier New" panose="02070309020205020404" pitchFamily="49" charset="0"/>
              <a:buChar char="o"/>
              <a:tabLst>
                <a:tab pos="914400" algn="l"/>
              </a:tabLst>
            </a:pPr>
            <a:r>
              <a:rPr lang="fr-CH" sz="1100" dirty="0">
                <a:effectLst/>
                <a:latin typeface="Cambria" panose="02040503050406030204" pitchFamily="18" charset="0"/>
                <a:ea typeface="MS Mincho" panose="02020609040205080304" pitchFamily="49" charset="-128"/>
                <a:cs typeface="Times New Roman" panose="02020603050405020304" pitchFamily="18" charset="0"/>
              </a:rPr>
              <a:t>2 places de jeux, 3 terrains de foot</a:t>
            </a:r>
          </a:p>
          <a:p>
            <a:pPr marL="742950" lvl="1" indent="-285750">
              <a:lnSpc>
                <a:spcPct val="115000"/>
              </a:lnSpc>
              <a:spcAft>
                <a:spcPts val="600"/>
              </a:spcAft>
              <a:buFont typeface="Courier New" panose="02070309020205020404" pitchFamily="49" charset="0"/>
              <a:buChar char="o"/>
              <a:tabLst>
                <a:tab pos="914400" algn="l"/>
              </a:tabLst>
            </a:pPr>
            <a:r>
              <a:rPr lang="fr-CH" sz="1100" dirty="0">
                <a:effectLst/>
                <a:latin typeface="Cambria" panose="02040503050406030204" pitchFamily="18" charset="0"/>
                <a:ea typeface="MS Mincho" panose="02020609040205080304" pitchFamily="49" charset="-128"/>
                <a:cs typeface="Times New Roman" panose="02020603050405020304" pitchFamily="18" charset="0"/>
              </a:rPr>
              <a:t>Une déchetterie</a:t>
            </a:r>
          </a:p>
          <a:p>
            <a:endParaRPr lang="fr-CH" dirty="0"/>
          </a:p>
        </p:txBody>
      </p:sp>
      <p:sp>
        <p:nvSpPr>
          <p:cNvPr id="4" name="Espace réservé du numéro de diapositive 3"/>
          <p:cNvSpPr>
            <a:spLocks noGrp="1"/>
          </p:cNvSpPr>
          <p:nvPr>
            <p:ph type="sldNum" sz="quarter" idx="5"/>
          </p:nvPr>
        </p:nvSpPr>
        <p:spPr/>
        <p:txBody>
          <a:bodyPr/>
          <a:lstStyle/>
          <a:p>
            <a:fld id="{7717FD20-1194-486F-B1DB-AE57547ACB75}" type="slidenum">
              <a:rPr lang="fr-CH" smtClean="0"/>
              <a:t>2</a:t>
            </a:fld>
            <a:endParaRPr lang="fr-CH"/>
          </a:p>
        </p:txBody>
      </p:sp>
    </p:spTree>
    <p:extLst>
      <p:ext uri="{BB962C8B-B14F-4D97-AF65-F5344CB8AC3E}">
        <p14:creationId xmlns:p14="http://schemas.microsoft.com/office/powerpoint/2010/main" val="1337233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15000"/>
              </a:lnSpc>
              <a:spcBef>
                <a:spcPts val="1000"/>
              </a:spcBef>
              <a:spcAft>
                <a:spcPts val="1000"/>
              </a:spcAft>
            </a:pPr>
            <a:r>
              <a:rPr lang="fr-CH" sz="1300" b="1"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Planche 02 – Une administration proche de vous, au service du quotidien (à adapter)</a:t>
            </a:r>
            <a:endParaRPr lang="fr-CH" sz="11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pPr>
            <a:r>
              <a:rPr lang="fr-CH" sz="1100" dirty="0">
                <a:effectLst/>
                <a:latin typeface="Cambria" panose="02040503050406030204" pitchFamily="18" charset="0"/>
                <a:ea typeface="MS Mincho" panose="02020609040205080304" pitchFamily="49" charset="-128"/>
                <a:cs typeface="Times New Roman" panose="02020603050405020304" pitchFamily="18" charset="0"/>
              </a:rPr>
              <a:t> </a:t>
            </a:r>
          </a:p>
          <a:p>
            <a:pPr>
              <a:lnSpc>
                <a:spcPct val="115000"/>
              </a:lnSpc>
              <a:spcAft>
                <a:spcPts val="1000"/>
              </a:spcAft>
            </a:pPr>
            <a:r>
              <a:rPr lang="fr-FR" sz="1100" dirty="0">
                <a:effectLst/>
                <a:latin typeface="Cambria" panose="02040503050406030204" pitchFamily="18" charset="0"/>
                <a:ea typeface="MS Mincho" panose="02020609040205080304" pitchFamily="49" charset="-128"/>
                <a:cs typeface="Times New Roman" panose="02020603050405020304" pitchFamily="18" charset="0"/>
              </a:rPr>
              <a:t>Au cœur de la vie communale, l’administration est là pour accueillir, accompagner et répondre aux besoins de la population.</a:t>
            </a:r>
            <a:endParaRPr lang="fr-CH" sz="11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pPr>
            <a:r>
              <a:rPr lang="fr-FR" sz="1100" dirty="0">
                <a:effectLst/>
                <a:latin typeface="Cambria" panose="02040503050406030204" pitchFamily="18" charset="0"/>
                <a:ea typeface="MS Mincho" panose="02020609040205080304" pitchFamily="49" charset="-128"/>
                <a:cs typeface="Times New Roman" panose="02020603050405020304" pitchFamily="18" charset="0"/>
              </a:rPr>
              <a:t>Derrière chaque prestation – une UAPE, une carte d’identité, un terrain de sport, une route entretenue – il y a des personnes engagées.</a:t>
            </a:r>
            <a:endParaRPr lang="fr-CH" sz="11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pPr>
            <a:r>
              <a:rPr lang="fr-CH" sz="1100" dirty="0">
                <a:effectLst/>
                <a:latin typeface="Cambria" panose="02040503050406030204" pitchFamily="18" charset="0"/>
                <a:ea typeface="MS Mincho" panose="02020609040205080304" pitchFamily="49" charset="-128"/>
                <a:cs typeface="Times New Roman" panose="02020603050405020304" pitchFamily="18" charset="0"/>
              </a:rPr>
              <a:t>La commune est dirigée par la Municipalité. L’administration est petite mais réactive, avec une équipe de collaboratrices.</a:t>
            </a:r>
          </a:p>
          <a:p>
            <a:pPr marL="342900" lvl="0" indent="-342900">
              <a:lnSpc>
                <a:spcPct val="115000"/>
              </a:lnSpc>
              <a:spcAft>
                <a:spcPts val="1000"/>
              </a:spcAft>
              <a:buFont typeface="Symbol" panose="05050102010706020507" pitchFamily="18" charset="2"/>
              <a:buChar char=""/>
              <a:tabLst>
                <a:tab pos="457200" algn="l"/>
              </a:tabLst>
            </a:pPr>
            <a:r>
              <a:rPr lang="fr-CH" sz="1100" dirty="0">
                <a:effectLst/>
                <a:latin typeface="Cambria" panose="02040503050406030204" pitchFamily="18" charset="0"/>
                <a:ea typeface="MS Mincho" panose="02020609040205080304" pitchFamily="49" charset="-128"/>
                <a:cs typeface="Times New Roman" panose="02020603050405020304" pitchFamily="18" charset="0"/>
              </a:rPr>
              <a:t>Municipalité : 7 membres</a:t>
            </a:r>
          </a:p>
          <a:p>
            <a:pPr marL="342900" lvl="0" indent="-342900">
              <a:lnSpc>
                <a:spcPct val="115000"/>
              </a:lnSpc>
              <a:spcAft>
                <a:spcPts val="1000"/>
              </a:spcAft>
              <a:buFont typeface="Symbol" panose="05050102010706020507" pitchFamily="18" charset="2"/>
              <a:buChar char=""/>
              <a:tabLst>
                <a:tab pos="457200" algn="l"/>
              </a:tabLst>
            </a:pPr>
            <a:r>
              <a:rPr lang="fr-CH" sz="1100" dirty="0">
                <a:effectLst/>
                <a:latin typeface="Cambria" panose="02040503050406030204" pitchFamily="18" charset="0"/>
                <a:ea typeface="MS Mincho" panose="02020609040205080304" pitchFamily="49" charset="-128"/>
                <a:cs typeface="Times New Roman" panose="02020603050405020304" pitchFamily="18" charset="0"/>
              </a:rPr>
              <a:t>Administration communale : 1,7 ETP (équivalents temps plein)</a:t>
            </a:r>
          </a:p>
          <a:p>
            <a:pPr marL="342900" lvl="0" indent="-342900">
              <a:lnSpc>
                <a:spcPct val="115000"/>
              </a:lnSpc>
              <a:spcAft>
                <a:spcPts val="1000"/>
              </a:spcAft>
              <a:buFont typeface="Symbol" panose="05050102010706020507" pitchFamily="18" charset="2"/>
              <a:buChar char=""/>
              <a:tabLst>
                <a:tab pos="457200" algn="l"/>
              </a:tabLst>
            </a:pPr>
            <a:r>
              <a:rPr lang="fr-CH" sz="1100" dirty="0">
                <a:effectLst/>
                <a:latin typeface="Cambria" panose="02040503050406030204" pitchFamily="18" charset="0"/>
                <a:ea typeface="MS Mincho" panose="02020609040205080304" pitchFamily="49" charset="-128"/>
                <a:cs typeface="Times New Roman" panose="02020603050405020304" pitchFamily="18" charset="0"/>
              </a:rPr>
              <a:t>Service conciergerie : 0,5 ETP</a:t>
            </a:r>
          </a:p>
          <a:p>
            <a:pPr marL="342900" lvl="0" indent="-342900">
              <a:lnSpc>
                <a:spcPct val="115000"/>
              </a:lnSpc>
              <a:spcAft>
                <a:spcPts val="1000"/>
              </a:spcAft>
              <a:buFont typeface="Symbol" panose="05050102010706020507" pitchFamily="18" charset="2"/>
              <a:buChar char=""/>
              <a:tabLst>
                <a:tab pos="457200" algn="l"/>
              </a:tabLst>
            </a:pPr>
            <a:r>
              <a:rPr lang="fr-CH" sz="1100" dirty="0">
                <a:effectLst/>
                <a:latin typeface="Cambria" panose="02040503050406030204" pitchFamily="18" charset="0"/>
                <a:ea typeface="MS Mincho" panose="02020609040205080304" pitchFamily="49" charset="-128"/>
                <a:cs typeface="Times New Roman" panose="02020603050405020304" pitchFamily="18" charset="0"/>
              </a:rPr>
              <a:t>Service de voirie : 2 ETP</a:t>
            </a:r>
          </a:p>
          <a:p>
            <a:endParaRPr lang="fr-CH" dirty="0"/>
          </a:p>
        </p:txBody>
      </p:sp>
      <p:sp>
        <p:nvSpPr>
          <p:cNvPr id="4" name="Espace réservé du numéro de diapositive 3"/>
          <p:cNvSpPr>
            <a:spLocks noGrp="1"/>
          </p:cNvSpPr>
          <p:nvPr>
            <p:ph type="sldNum" sz="quarter" idx="5"/>
          </p:nvPr>
        </p:nvSpPr>
        <p:spPr/>
        <p:txBody>
          <a:bodyPr/>
          <a:lstStyle/>
          <a:p>
            <a:fld id="{7717FD20-1194-486F-B1DB-AE57547ACB75}" type="slidenum">
              <a:rPr lang="fr-CH" smtClean="0"/>
              <a:t>3</a:t>
            </a:fld>
            <a:endParaRPr lang="fr-CH"/>
          </a:p>
        </p:txBody>
      </p:sp>
    </p:spTree>
    <p:extLst>
      <p:ext uri="{BB962C8B-B14F-4D97-AF65-F5344CB8AC3E}">
        <p14:creationId xmlns:p14="http://schemas.microsoft.com/office/powerpoint/2010/main" val="2075768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15000"/>
              </a:lnSpc>
              <a:spcBef>
                <a:spcPts val="1000"/>
              </a:spcBef>
              <a:spcAft>
                <a:spcPts val="1000"/>
              </a:spcAft>
            </a:pPr>
            <a:r>
              <a:rPr lang="fr-CH" sz="1800" b="1"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Planche 03 – Des projets concrets, décidés ici (à adapter)</a:t>
            </a:r>
            <a:endParaRPr lang="fr-CH"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15000"/>
              </a:lnSpc>
              <a:spcAft>
                <a:spcPts val="1000"/>
              </a:spcAft>
            </a:pPr>
            <a:r>
              <a:rPr lang="fr-CH" sz="1800" dirty="0">
                <a:effectLst/>
                <a:latin typeface="Cambria" panose="02040503050406030204" pitchFamily="18" charset="0"/>
                <a:ea typeface="MS Mincho" panose="02020609040205080304" pitchFamily="49" charset="-128"/>
                <a:cs typeface="Times New Roman" panose="02020603050405020304" pitchFamily="18" charset="0"/>
              </a:rPr>
              <a:t>Bavois a connu plusieurs évolutions ces dernières années. La commune investit pour répondre aux besoins d’une population en croissance, tout en restant attentive à la cohésion sociale et au cadre de vie.</a:t>
            </a:r>
          </a:p>
          <a:p>
            <a:pPr>
              <a:lnSpc>
                <a:spcPct val="115000"/>
              </a:lnSpc>
              <a:spcAft>
                <a:spcPts val="600"/>
              </a:spcAft>
            </a:pPr>
            <a:r>
              <a:rPr lang="fr-CH" sz="1800" dirty="0">
                <a:effectLst/>
                <a:latin typeface="Cambria" panose="02040503050406030204" pitchFamily="18" charset="0"/>
                <a:ea typeface="MS Mincho" panose="02020609040205080304" pitchFamily="49" charset="-128"/>
                <a:cs typeface="Times New Roman" panose="02020603050405020304" pitchFamily="18" charset="0"/>
              </a:rPr>
              <a:t>Projets récents réalisés ou en cours :</a:t>
            </a:r>
          </a:p>
          <a:p>
            <a:pPr marL="342900" lvl="0" indent="-342900">
              <a:lnSpc>
                <a:spcPct val="115000"/>
              </a:lnSpc>
              <a:spcAft>
                <a:spcPts val="600"/>
              </a:spcAft>
              <a:buFont typeface="Symbol" panose="05050102010706020507" pitchFamily="18" charset="2"/>
              <a:buChar char=""/>
              <a:tabLst>
                <a:tab pos="457200" algn="l"/>
              </a:tabLst>
            </a:pPr>
            <a:r>
              <a:rPr lang="fr-CH" sz="1800" dirty="0">
                <a:effectLst/>
                <a:latin typeface="Cambria" panose="02040503050406030204" pitchFamily="18" charset="0"/>
                <a:ea typeface="MS Mincho" panose="02020609040205080304" pitchFamily="49" charset="-128"/>
                <a:cs typeface="Times New Roman" panose="02020603050405020304" pitchFamily="18" charset="0"/>
              </a:rPr>
              <a:t>Modernisation de la STEP intercommunale à Chavornay</a:t>
            </a:r>
          </a:p>
          <a:p>
            <a:pPr>
              <a:lnSpc>
                <a:spcPct val="115000"/>
              </a:lnSpc>
              <a:spcBef>
                <a:spcPts val="1200"/>
              </a:spcBef>
              <a:spcAft>
                <a:spcPts val="600"/>
              </a:spcAft>
            </a:pPr>
            <a:r>
              <a:rPr lang="fr-CH" sz="1800" dirty="0">
                <a:effectLst/>
                <a:latin typeface="Cambria" panose="02040503050406030204" pitchFamily="18" charset="0"/>
                <a:ea typeface="MS Mincho" panose="02020609040205080304" pitchFamily="49" charset="-128"/>
                <a:cs typeface="Times New Roman" panose="02020603050405020304" pitchFamily="18" charset="0"/>
              </a:rPr>
              <a:t>Projets en cours ou à venir :</a:t>
            </a:r>
          </a:p>
          <a:p>
            <a:pPr marL="342900" lvl="0" indent="-342900">
              <a:lnSpc>
                <a:spcPct val="115000"/>
              </a:lnSpc>
              <a:spcAft>
                <a:spcPts val="600"/>
              </a:spcAft>
              <a:buFont typeface="Symbol" panose="05050102010706020507" pitchFamily="18" charset="2"/>
              <a:buChar char=""/>
              <a:tabLst>
                <a:tab pos="457200" algn="l"/>
              </a:tabLst>
            </a:pPr>
            <a:r>
              <a:rPr lang="fr-CH" sz="1800" dirty="0">
                <a:effectLst/>
                <a:latin typeface="Cambria" panose="02040503050406030204" pitchFamily="18" charset="0"/>
                <a:ea typeface="MS Mincho" panose="02020609040205080304" pitchFamily="49" charset="-128"/>
                <a:cs typeface="Times New Roman" panose="02020603050405020304" pitchFamily="18" charset="0"/>
              </a:rPr>
              <a:t>Rénovation et transformation de la grande salle</a:t>
            </a:r>
          </a:p>
          <a:p>
            <a:pPr marL="342900" lvl="0" indent="-342900">
              <a:lnSpc>
                <a:spcPct val="115000"/>
              </a:lnSpc>
              <a:spcAft>
                <a:spcPts val="600"/>
              </a:spcAft>
              <a:buFont typeface="Symbol" panose="05050102010706020507" pitchFamily="18" charset="2"/>
              <a:buChar char=""/>
              <a:tabLst>
                <a:tab pos="457200" algn="l"/>
              </a:tabLst>
            </a:pPr>
            <a:r>
              <a:rPr lang="fr-CH" sz="1800" dirty="0">
                <a:effectLst/>
                <a:latin typeface="Cambria" panose="02040503050406030204" pitchFamily="18" charset="0"/>
                <a:ea typeface="MS Mincho" panose="02020609040205080304" pitchFamily="49" charset="-128"/>
                <a:cs typeface="Times New Roman" panose="02020603050405020304" pitchFamily="18" charset="0"/>
              </a:rPr>
              <a:t>Place de jeux multisports</a:t>
            </a:r>
          </a:p>
          <a:p>
            <a:pPr marL="342900" lvl="0" indent="-342900">
              <a:lnSpc>
                <a:spcPct val="115000"/>
              </a:lnSpc>
              <a:spcAft>
                <a:spcPts val="600"/>
              </a:spcAft>
              <a:buFont typeface="Symbol" panose="05050102010706020507" pitchFamily="18" charset="2"/>
              <a:buChar char=""/>
              <a:tabLst>
                <a:tab pos="457200" algn="l"/>
              </a:tabLst>
            </a:pPr>
            <a:r>
              <a:rPr lang="fr-CH" sz="1800" dirty="0">
                <a:effectLst/>
                <a:latin typeface="Cambria" panose="02040503050406030204" pitchFamily="18" charset="0"/>
                <a:ea typeface="MS Mincho" panose="02020609040205080304" pitchFamily="49" charset="-128"/>
                <a:cs typeface="Times New Roman" panose="02020603050405020304" pitchFamily="18" charset="0"/>
              </a:rPr>
              <a:t>Liaison d’eau potable avec Chavornay</a:t>
            </a:r>
          </a:p>
          <a:p>
            <a:pPr marL="342900" lvl="0" indent="-342900">
              <a:lnSpc>
                <a:spcPct val="115000"/>
              </a:lnSpc>
              <a:spcAft>
                <a:spcPts val="600"/>
              </a:spcAft>
              <a:buFont typeface="Symbol" panose="05050102010706020507" pitchFamily="18" charset="2"/>
              <a:buChar char=""/>
              <a:tabLst>
                <a:tab pos="457200" algn="l"/>
              </a:tabLst>
            </a:pPr>
            <a:r>
              <a:rPr lang="fr-CH" sz="1800" dirty="0">
                <a:effectLst/>
                <a:latin typeface="Cambria" panose="02040503050406030204" pitchFamily="18" charset="0"/>
                <a:ea typeface="MS Mincho" panose="02020609040205080304" pitchFamily="49" charset="-128"/>
                <a:cs typeface="Times New Roman" panose="02020603050405020304" pitchFamily="18" charset="0"/>
              </a:rPr>
              <a:t>Réfection d’une partie des chemins AF</a:t>
            </a:r>
          </a:p>
          <a:p>
            <a:endParaRPr lang="fr-CH" dirty="0"/>
          </a:p>
        </p:txBody>
      </p:sp>
      <p:sp>
        <p:nvSpPr>
          <p:cNvPr id="4" name="Espace réservé du numéro de diapositive 3"/>
          <p:cNvSpPr>
            <a:spLocks noGrp="1"/>
          </p:cNvSpPr>
          <p:nvPr>
            <p:ph type="sldNum" sz="quarter" idx="5"/>
          </p:nvPr>
        </p:nvSpPr>
        <p:spPr/>
        <p:txBody>
          <a:bodyPr/>
          <a:lstStyle/>
          <a:p>
            <a:fld id="{7717FD20-1194-486F-B1DB-AE57547ACB75}" type="slidenum">
              <a:rPr lang="fr-CH" smtClean="0"/>
              <a:t>4</a:t>
            </a:fld>
            <a:endParaRPr lang="fr-CH"/>
          </a:p>
        </p:txBody>
      </p:sp>
    </p:spTree>
    <p:extLst>
      <p:ext uri="{BB962C8B-B14F-4D97-AF65-F5344CB8AC3E}">
        <p14:creationId xmlns:p14="http://schemas.microsoft.com/office/powerpoint/2010/main" val="922435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15000"/>
              </a:lnSpc>
              <a:spcAft>
                <a:spcPts val="1000"/>
              </a:spcAft>
              <a:tabLst>
                <a:tab pos="2247900" algn="l"/>
              </a:tabLst>
            </a:pPr>
            <a:r>
              <a:rPr lang="fr-CH" sz="1800" dirty="0">
                <a:effectLst/>
                <a:latin typeface="Cambria" panose="02040503050406030204" pitchFamily="18" charset="0"/>
                <a:ea typeface="MS Mincho" panose="02020609040205080304" pitchFamily="49" charset="-128"/>
                <a:cs typeface="Times New Roman" panose="02020603050405020304" pitchFamily="18" charset="0"/>
              </a:rPr>
              <a:t>	</a:t>
            </a:r>
          </a:p>
          <a:p>
            <a:pPr>
              <a:lnSpc>
                <a:spcPct val="115000"/>
              </a:lnSpc>
              <a:spcBef>
                <a:spcPts val="1000"/>
              </a:spcBef>
            </a:pPr>
            <a:r>
              <a:rPr lang="fr-CH" sz="1800" b="1"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Planche 4 – Vous vivez ici. Vous pouvez décider ici.</a:t>
            </a:r>
          </a:p>
          <a:p>
            <a:pPr>
              <a:lnSpc>
                <a:spcPct val="115000"/>
              </a:lnSpc>
              <a:spcAft>
                <a:spcPts val="1000"/>
              </a:spcAft>
            </a:pPr>
            <a:r>
              <a:rPr lang="fr-CH" sz="1800" dirty="0">
                <a:effectLst/>
                <a:latin typeface="Cambria" panose="02040503050406030204" pitchFamily="18" charset="0"/>
                <a:ea typeface="MS Mincho" panose="02020609040205080304" pitchFamily="49" charset="-128"/>
                <a:cs typeface="Times New Roman" panose="02020603050405020304" pitchFamily="18" charset="0"/>
              </a:rPr>
              <a:t>Beaucoup de gens ne savent même pas qu’ils ont ce droit : celui de voter ou de se porter candidat dans leur commune, par exemple pour faire partie de la municipalité ou du conseil.</a:t>
            </a:r>
            <a:br>
              <a:rPr lang="fr-CH" sz="1800" dirty="0">
                <a:effectLst/>
                <a:latin typeface="Cambria" panose="02040503050406030204" pitchFamily="18" charset="0"/>
                <a:ea typeface="MS Mincho" panose="02020609040205080304" pitchFamily="49" charset="-128"/>
                <a:cs typeface="Times New Roman" panose="02020603050405020304" pitchFamily="18" charset="0"/>
              </a:rPr>
            </a:br>
            <a:r>
              <a:rPr lang="fr-CH" sz="1800" dirty="0">
                <a:effectLst/>
                <a:latin typeface="Cambria" panose="02040503050406030204" pitchFamily="18" charset="0"/>
                <a:ea typeface="MS Mincho" panose="02020609040205080304" pitchFamily="49" charset="-128"/>
                <a:cs typeface="Times New Roman" panose="02020603050405020304" pitchFamily="18" charset="0"/>
              </a:rPr>
              <a:t>Et pourtant, c’est un droit puissant ! Il vous permet d’avoir un mot à dire sur ce qui se passe là où vous vivez : vos rues, vos écoles, vos services, vos impôts. </a:t>
            </a:r>
            <a:br>
              <a:rPr lang="fr-CH" sz="1800" dirty="0">
                <a:effectLst/>
                <a:latin typeface="Cambria" panose="02040503050406030204" pitchFamily="18" charset="0"/>
                <a:ea typeface="MS Mincho" panose="02020609040205080304" pitchFamily="49" charset="-128"/>
                <a:cs typeface="Times New Roman" panose="02020603050405020304" pitchFamily="18" charset="0"/>
              </a:rPr>
            </a:br>
            <a:r>
              <a:rPr lang="fr-CH" sz="1800" dirty="0">
                <a:effectLst/>
                <a:latin typeface="Cambria" panose="02040503050406030204" pitchFamily="18" charset="0"/>
                <a:ea typeface="MS Mincho" panose="02020609040205080304" pitchFamily="49" charset="-128"/>
                <a:cs typeface="Times New Roman" panose="02020603050405020304" pitchFamily="18" charset="0"/>
              </a:rPr>
              <a:t>Ce que fait la commune, c’est concret. C’est ici, chez vous, que tout commence.</a:t>
            </a:r>
          </a:p>
          <a:p>
            <a:endParaRPr lang="fr-CH" dirty="0"/>
          </a:p>
        </p:txBody>
      </p:sp>
      <p:sp>
        <p:nvSpPr>
          <p:cNvPr id="4" name="Espace réservé du numéro de diapositive 3"/>
          <p:cNvSpPr>
            <a:spLocks noGrp="1"/>
          </p:cNvSpPr>
          <p:nvPr>
            <p:ph type="sldNum" sz="quarter" idx="5"/>
          </p:nvPr>
        </p:nvSpPr>
        <p:spPr/>
        <p:txBody>
          <a:bodyPr/>
          <a:lstStyle/>
          <a:p>
            <a:fld id="{7717FD20-1194-486F-B1DB-AE57547ACB75}" type="slidenum">
              <a:rPr lang="fr-CH" smtClean="0"/>
              <a:t>5</a:t>
            </a:fld>
            <a:endParaRPr lang="fr-CH"/>
          </a:p>
        </p:txBody>
      </p:sp>
    </p:spTree>
    <p:extLst>
      <p:ext uri="{BB962C8B-B14F-4D97-AF65-F5344CB8AC3E}">
        <p14:creationId xmlns:p14="http://schemas.microsoft.com/office/powerpoint/2010/main" val="359839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15000"/>
              </a:lnSpc>
              <a:spcBef>
                <a:spcPts val="1000"/>
              </a:spcBef>
            </a:pPr>
            <a:r>
              <a:rPr lang="fr-CH" sz="1800" b="1"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Planche 5 – Qui peut voter et se présenter ?</a:t>
            </a:r>
          </a:p>
          <a:p>
            <a:pPr>
              <a:lnSpc>
                <a:spcPct val="115000"/>
              </a:lnSpc>
              <a:spcAft>
                <a:spcPts val="1000"/>
              </a:spcAft>
            </a:pPr>
            <a:r>
              <a:rPr lang="fr-CH" sz="1800" dirty="0">
                <a:effectLst/>
                <a:latin typeface="Cambria" panose="02040503050406030204" pitchFamily="18" charset="0"/>
                <a:ea typeface="MS Mincho" panose="02020609040205080304" pitchFamily="49" charset="-128"/>
                <a:cs typeface="Times New Roman" panose="02020603050405020304" pitchFamily="18" charset="0"/>
              </a:rPr>
              <a:t>Pour voter dans votre commune, il y a deux possibilités : </a:t>
            </a:r>
          </a:p>
          <a:p>
            <a:pPr marL="342900" lvl="0" indent="-342900">
              <a:lnSpc>
                <a:spcPct val="115000"/>
              </a:lnSpc>
              <a:buFont typeface="Symbol" panose="05050102010706020507" pitchFamily="18" charset="2"/>
              <a:buChar char=""/>
            </a:pPr>
            <a:r>
              <a:rPr lang="fr-CH" sz="1800" dirty="0">
                <a:effectLst/>
                <a:latin typeface="Cambria" panose="02040503050406030204" pitchFamily="18" charset="0"/>
                <a:ea typeface="MS Mincho" panose="02020609040205080304" pitchFamily="49" charset="-128"/>
                <a:cs typeface="Times New Roman" panose="02020603050405020304" pitchFamily="18" charset="0"/>
              </a:rPr>
              <a:t>18 ans, de nationalité suisse, ou</a:t>
            </a:r>
          </a:p>
          <a:p>
            <a:pPr marL="342900" lvl="0" indent="-342900">
              <a:lnSpc>
                <a:spcPct val="115000"/>
              </a:lnSpc>
              <a:spcAft>
                <a:spcPts val="1000"/>
              </a:spcAft>
              <a:buFont typeface="Symbol" panose="05050102010706020507" pitchFamily="18" charset="2"/>
              <a:buChar char=""/>
            </a:pPr>
            <a:r>
              <a:rPr lang="fr-CH" sz="1800" dirty="0">
                <a:effectLst/>
                <a:latin typeface="Cambria" panose="02040503050406030204" pitchFamily="18" charset="0"/>
                <a:ea typeface="MS Mincho" panose="02020609040205080304" pitchFamily="49" charset="-128"/>
                <a:cs typeface="Times New Roman" panose="02020603050405020304" pitchFamily="18" charset="0"/>
              </a:rPr>
              <a:t>18 ans, de nationalité étrangère, avoir vécu 10 ans en Suisse, et être domicilié dans le canton de Vaud depuis au moins 3 ans. </a:t>
            </a:r>
          </a:p>
          <a:p>
            <a:pPr marL="342900" lvl="0" indent="-342900">
              <a:lnSpc>
                <a:spcPct val="115000"/>
              </a:lnSpc>
              <a:spcAft>
                <a:spcPts val="1000"/>
              </a:spcAft>
              <a:buFont typeface="Symbol" panose="05050102010706020507" pitchFamily="18" charset="2"/>
              <a:buChar char=""/>
            </a:pPr>
            <a:endParaRPr lang="fr-CH"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lnSpc>
                <a:spcPct val="115000"/>
              </a:lnSpc>
              <a:spcAft>
                <a:spcPts val="1000"/>
              </a:spcAft>
              <a:buFont typeface="Symbol" panose="05050102010706020507" pitchFamily="18" charset="2"/>
              <a:buNone/>
            </a:pPr>
            <a:r>
              <a:rPr lang="fr-CH" sz="1800" dirty="0">
                <a:effectLst/>
                <a:latin typeface="Cambria" panose="02040503050406030204" pitchFamily="18" charset="0"/>
                <a:ea typeface="MS Mincho" panose="02020609040205080304" pitchFamily="49" charset="-128"/>
                <a:cs typeface="Times New Roman" panose="02020603050405020304" pitchFamily="18" charset="0"/>
              </a:rPr>
              <a:t>Une fois ces conditions remplies, vous êtes automatiquement </a:t>
            </a:r>
            <a:r>
              <a:rPr lang="fr-CH" sz="1800" dirty="0" err="1">
                <a:effectLst/>
                <a:latin typeface="Cambria" panose="02040503050406030204" pitchFamily="18" charset="0"/>
                <a:ea typeface="MS Mincho" panose="02020609040205080304" pitchFamily="49" charset="-128"/>
                <a:cs typeface="Times New Roman" panose="02020603050405020304" pitchFamily="18" charset="0"/>
              </a:rPr>
              <a:t>inscrit·e</a:t>
            </a:r>
            <a:r>
              <a:rPr lang="fr-CH" sz="1800" dirty="0">
                <a:effectLst/>
                <a:latin typeface="Cambria" panose="02040503050406030204" pitchFamily="18" charset="0"/>
                <a:ea typeface="MS Mincho" panose="02020609040205080304" pitchFamily="49" charset="-128"/>
                <a:cs typeface="Times New Roman" panose="02020603050405020304" pitchFamily="18" charset="0"/>
              </a:rPr>
              <a:t> : vous recevrez votre matériel de vote à la maison, sans démarche à faire. </a:t>
            </a:r>
          </a:p>
          <a:p>
            <a:pPr>
              <a:lnSpc>
                <a:spcPct val="115000"/>
              </a:lnSpc>
              <a:spcAft>
                <a:spcPts val="1000"/>
              </a:spcAft>
            </a:pPr>
            <a:r>
              <a:rPr lang="fr-CH" sz="1800" dirty="0">
                <a:effectLst/>
                <a:latin typeface="Cambria" panose="02040503050406030204" pitchFamily="18" charset="0"/>
                <a:ea typeface="MS Mincho" panose="02020609040205080304" pitchFamily="49" charset="-128"/>
                <a:cs typeface="Times New Roman" panose="02020603050405020304" pitchFamily="18" charset="0"/>
              </a:rPr>
              <a:t>Et ce n’est pas tout : si vous avez le droit de vote, vous avez aussi le droit de vous porter </a:t>
            </a:r>
            <a:r>
              <a:rPr lang="fr-CH" sz="1800" dirty="0" err="1">
                <a:effectLst/>
                <a:latin typeface="Cambria" panose="02040503050406030204" pitchFamily="18" charset="0"/>
                <a:ea typeface="MS Mincho" panose="02020609040205080304" pitchFamily="49" charset="-128"/>
                <a:cs typeface="Times New Roman" panose="02020603050405020304" pitchFamily="18" charset="0"/>
              </a:rPr>
              <a:t>candidat·e</a:t>
            </a:r>
            <a:r>
              <a:rPr lang="fr-CH" sz="1800" dirty="0">
                <a:effectLst/>
                <a:latin typeface="Cambria" panose="02040503050406030204" pitchFamily="18" charset="0"/>
                <a:ea typeface="MS Mincho" panose="02020609040205080304" pitchFamily="49" charset="-128"/>
                <a:cs typeface="Times New Roman" panose="02020603050405020304" pitchFamily="18" charset="0"/>
              </a:rPr>
              <a:t> pour faire partie du conseil communal ou de la municipalité. </a:t>
            </a:r>
          </a:p>
          <a:p>
            <a:pPr>
              <a:lnSpc>
                <a:spcPct val="115000"/>
              </a:lnSpc>
              <a:spcAft>
                <a:spcPts val="1000"/>
              </a:spcAft>
            </a:pPr>
            <a:r>
              <a:rPr lang="fr-CH" sz="1800" dirty="0">
                <a:effectLst/>
                <a:latin typeface="Cambria" panose="02040503050406030204" pitchFamily="18" charset="0"/>
                <a:ea typeface="MS Mincho" panose="02020609040205080304" pitchFamily="49" charset="-128"/>
                <a:cs typeface="Times New Roman" panose="02020603050405020304" pitchFamily="18" charset="0"/>
              </a:rPr>
              <a:t>Se présenter est une démarche volontaire : il faut s’inscrire sur une liste électorale dans les délais. Mais c’est une démarche ouverte à toutes les personnes qui remplissent les conditions. </a:t>
            </a:r>
            <a:br>
              <a:rPr lang="fr-CH" sz="1800" dirty="0">
                <a:effectLst/>
                <a:latin typeface="Cambria" panose="02040503050406030204" pitchFamily="18" charset="0"/>
                <a:ea typeface="MS Mincho" panose="02020609040205080304" pitchFamily="49" charset="-128"/>
                <a:cs typeface="Times New Roman" panose="02020603050405020304" pitchFamily="18" charset="0"/>
              </a:rPr>
            </a:br>
            <a:r>
              <a:rPr lang="fr-CH" sz="1800" dirty="0">
                <a:effectLst/>
                <a:latin typeface="Cambria" panose="02040503050406030204" pitchFamily="18" charset="0"/>
                <a:ea typeface="MS Mincho" panose="02020609040205080304" pitchFamily="49" charset="-128"/>
                <a:cs typeface="Times New Roman" panose="02020603050405020304" pitchFamily="18" charset="0"/>
              </a:rPr>
              <a:t>Si vous avez une question ou besoin d’aide, l’administration communale est là pour vous renseigner.</a:t>
            </a:r>
          </a:p>
          <a:p>
            <a:endParaRPr lang="fr-CH" dirty="0"/>
          </a:p>
        </p:txBody>
      </p:sp>
      <p:sp>
        <p:nvSpPr>
          <p:cNvPr id="4" name="Espace réservé du numéro de diapositive 3"/>
          <p:cNvSpPr>
            <a:spLocks noGrp="1"/>
          </p:cNvSpPr>
          <p:nvPr>
            <p:ph type="sldNum" sz="quarter" idx="5"/>
          </p:nvPr>
        </p:nvSpPr>
        <p:spPr/>
        <p:txBody>
          <a:bodyPr/>
          <a:lstStyle/>
          <a:p>
            <a:fld id="{7717FD20-1194-486F-B1DB-AE57547ACB75}" type="slidenum">
              <a:rPr lang="fr-CH" smtClean="0"/>
              <a:t>6</a:t>
            </a:fld>
            <a:endParaRPr lang="fr-CH"/>
          </a:p>
        </p:txBody>
      </p:sp>
    </p:spTree>
    <p:extLst>
      <p:ext uri="{BB962C8B-B14F-4D97-AF65-F5344CB8AC3E}">
        <p14:creationId xmlns:p14="http://schemas.microsoft.com/office/powerpoint/2010/main" val="380195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15000"/>
              </a:lnSpc>
              <a:spcBef>
                <a:spcPts val="1000"/>
              </a:spcBef>
            </a:pPr>
            <a:r>
              <a:rPr lang="fr-CH" sz="1800" b="1"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Planche 6 – Une commune, c’est quoi ?</a:t>
            </a:r>
          </a:p>
          <a:p>
            <a:pPr>
              <a:lnSpc>
                <a:spcPct val="115000"/>
              </a:lnSpc>
              <a:spcAft>
                <a:spcPts val="1000"/>
              </a:spcAft>
            </a:pPr>
            <a:r>
              <a:rPr lang="fr-CH" sz="1800" dirty="0">
                <a:effectLst/>
                <a:latin typeface="Cambria" panose="02040503050406030204" pitchFamily="18" charset="0"/>
                <a:ea typeface="MS Mincho" panose="02020609040205080304" pitchFamily="49" charset="-128"/>
                <a:cs typeface="Times New Roman" panose="02020603050405020304" pitchFamily="18" charset="0"/>
              </a:rPr>
              <a:t>Une commune, c’est une collectivité publique locale. En d’autres mots : c’est votre environnement immédiat. </a:t>
            </a:r>
            <a:br>
              <a:rPr lang="fr-CH" sz="1800" dirty="0">
                <a:effectLst/>
                <a:latin typeface="Cambria" panose="02040503050406030204" pitchFamily="18" charset="0"/>
                <a:ea typeface="MS Mincho" panose="02020609040205080304" pitchFamily="49" charset="-128"/>
                <a:cs typeface="Times New Roman" panose="02020603050405020304" pitchFamily="18" charset="0"/>
              </a:rPr>
            </a:br>
            <a:r>
              <a:rPr lang="fr-CH" sz="1800" dirty="0">
                <a:effectLst/>
                <a:latin typeface="Cambria" panose="02040503050406030204" pitchFamily="18" charset="0"/>
                <a:ea typeface="MS Mincho" panose="02020609040205080304" pitchFamily="49" charset="-128"/>
                <a:cs typeface="Times New Roman" panose="02020603050405020304" pitchFamily="18" charset="0"/>
              </a:rPr>
              <a:t>Elle s’occupe de crèches, d’écoles, des terrains de sport, de sécurité, de mobilité, d’espaces publics, de culture, d’environnement, d’associations… </a:t>
            </a:r>
            <a:br>
              <a:rPr lang="fr-CH" sz="1800" dirty="0">
                <a:effectLst/>
                <a:latin typeface="Cambria" panose="02040503050406030204" pitchFamily="18" charset="0"/>
                <a:ea typeface="MS Mincho" panose="02020609040205080304" pitchFamily="49" charset="-128"/>
                <a:cs typeface="Times New Roman" panose="02020603050405020304" pitchFamily="18" charset="0"/>
              </a:rPr>
            </a:br>
            <a:r>
              <a:rPr lang="fr-CH" sz="1800" dirty="0">
                <a:effectLst/>
                <a:latin typeface="Cambria" panose="02040503050406030204" pitchFamily="18" charset="0"/>
                <a:ea typeface="MS Mincho" panose="02020609040205080304" pitchFamily="49" charset="-128"/>
                <a:cs typeface="Times New Roman" panose="02020603050405020304" pitchFamily="18" charset="0"/>
              </a:rPr>
              <a:t>On peut la comparer à une entreprise publique : elle gère un budget, du personnel, des projets. </a:t>
            </a:r>
            <a:br>
              <a:rPr lang="fr-CH" sz="1800" dirty="0">
                <a:effectLst/>
                <a:latin typeface="Cambria" panose="02040503050406030204" pitchFamily="18" charset="0"/>
                <a:ea typeface="MS Mincho" panose="02020609040205080304" pitchFamily="49" charset="-128"/>
                <a:cs typeface="Times New Roman" panose="02020603050405020304" pitchFamily="18" charset="0"/>
              </a:rPr>
            </a:br>
            <a:r>
              <a:rPr lang="fr-CH" sz="1800" dirty="0">
                <a:effectLst/>
                <a:latin typeface="Cambria" panose="02040503050406030204" pitchFamily="18" charset="0"/>
                <a:ea typeface="MS Mincho" panose="02020609040205080304" pitchFamily="49" charset="-128"/>
                <a:cs typeface="Times New Roman" panose="02020603050405020304" pitchFamily="18" charset="0"/>
              </a:rPr>
              <a:t>Mais à la différence d’une entreprise, ce sont des </a:t>
            </a:r>
            <a:r>
              <a:rPr lang="fr-CH" sz="1800" dirty="0" err="1">
                <a:effectLst/>
                <a:latin typeface="Cambria" panose="02040503050406030204" pitchFamily="18" charset="0"/>
                <a:ea typeface="MS Mincho" panose="02020609040205080304" pitchFamily="49" charset="-128"/>
                <a:cs typeface="Times New Roman" panose="02020603050405020304" pitchFamily="18" charset="0"/>
              </a:rPr>
              <a:t>élu·es</a:t>
            </a:r>
            <a:r>
              <a:rPr lang="fr-CH" sz="1800" dirty="0">
                <a:effectLst/>
                <a:latin typeface="Cambria" panose="02040503050406030204" pitchFamily="18" charset="0"/>
                <a:ea typeface="MS Mincho" panose="02020609040205080304" pitchFamily="49" charset="-128"/>
                <a:cs typeface="Times New Roman" panose="02020603050405020304" pitchFamily="18" charset="0"/>
              </a:rPr>
              <a:t> qui décident démocratiquement de ce qui est fait. </a:t>
            </a:r>
            <a:br>
              <a:rPr lang="fr-CH" sz="1800" dirty="0">
                <a:effectLst/>
                <a:latin typeface="Cambria" panose="02040503050406030204" pitchFamily="18" charset="0"/>
                <a:ea typeface="MS Mincho" panose="02020609040205080304" pitchFamily="49" charset="-128"/>
                <a:cs typeface="Times New Roman" panose="02020603050405020304" pitchFamily="18" charset="0"/>
              </a:rPr>
            </a:br>
            <a:r>
              <a:rPr lang="fr-CH" sz="1800" dirty="0">
                <a:effectLst/>
                <a:latin typeface="Cambria" panose="02040503050406030204" pitchFamily="18" charset="0"/>
                <a:ea typeface="MS Mincho" panose="02020609040205080304" pitchFamily="49" charset="-128"/>
                <a:cs typeface="Times New Roman" panose="02020603050405020304" pitchFamily="18" charset="0"/>
              </a:rPr>
              <a:t>Et vous avez le droit d’y participer.</a:t>
            </a:r>
          </a:p>
          <a:p>
            <a:endParaRPr lang="fr-CH" dirty="0"/>
          </a:p>
        </p:txBody>
      </p:sp>
      <p:sp>
        <p:nvSpPr>
          <p:cNvPr id="4" name="Espace réservé du numéro de diapositive 3"/>
          <p:cNvSpPr>
            <a:spLocks noGrp="1"/>
          </p:cNvSpPr>
          <p:nvPr>
            <p:ph type="sldNum" sz="quarter" idx="5"/>
          </p:nvPr>
        </p:nvSpPr>
        <p:spPr/>
        <p:txBody>
          <a:bodyPr/>
          <a:lstStyle/>
          <a:p>
            <a:fld id="{7717FD20-1194-486F-B1DB-AE57547ACB75}" type="slidenum">
              <a:rPr lang="fr-CH" smtClean="0"/>
              <a:t>7</a:t>
            </a:fld>
            <a:endParaRPr lang="fr-CH"/>
          </a:p>
        </p:txBody>
      </p:sp>
    </p:spTree>
    <p:extLst>
      <p:ext uri="{BB962C8B-B14F-4D97-AF65-F5344CB8AC3E}">
        <p14:creationId xmlns:p14="http://schemas.microsoft.com/office/powerpoint/2010/main" val="4098944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15000"/>
              </a:lnSpc>
              <a:spcBef>
                <a:spcPts val="1000"/>
              </a:spcBef>
            </a:pPr>
            <a:r>
              <a:rPr lang="fr-CH" sz="1800" b="1"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Planche 7 (facultative) – Ce que fait votre commune ?</a:t>
            </a:r>
          </a:p>
          <a:p>
            <a:pPr>
              <a:lnSpc>
                <a:spcPct val="115000"/>
              </a:lnSpc>
              <a:spcAft>
                <a:spcPts val="1000"/>
              </a:spcAft>
            </a:pPr>
            <a:r>
              <a:rPr lang="fr-CH" sz="1800" dirty="0">
                <a:effectLst/>
                <a:latin typeface="Cambria" panose="02040503050406030204" pitchFamily="18" charset="0"/>
                <a:ea typeface="MS Mincho" panose="02020609040205080304" pitchFamily="49" charset="-128"/>
                <a:cs typeface="Times New Roman" panose="02020603050405020304" pitchFamily="18" charset="0"/>
              </a:rPr>
              <a:t> </a:t>
            </a:r>
          </a:p>
          <a:p>
            <a:pPr>
              <a:lnSpc>
                <a:spcPct val="115000"/>
              </a:lnSpc>
              <a:spcAft>
                <a:spcPts val="1000"/>
              </a:spcAft>
            </a:pPr>
            <a:r>
              <a:rPr lang="fr-CH" sz="1800" dirty="0">
                <a:effectLst/>
                <a:latin typeface="Cambria" panose="02040503050406030204" pitchFamily="18" charset="0"/>
                <a:ea typeface="MS Mincho" panose="02020609040205080304" pitchFamily="49" charset="-128"/>
                <a:cs typeface="Times New Roman" panose="02020603050405020304" pitchFamily="18" charset="0"/>
              </a:rPr>
              <a:t>Routes, arbres, installations sportives en plein air, piste cyclable, école, bâtiments rénovés, culture, gestion des déchets…</a:t>
            </a:r>
          </a:p>
          <a:p>
            <a:pPr>
              <a:lnSpc>
                <a:spcPct val="115000"/>
              </a:lnSpc>
              <a:spcAft>
                <a:spcPts val="1000"/>
              </a:spcAft>
            </a:pPr>
            <a:r>
              <a:rPr lang="fr-CH" sz="1800" dirty="0">
                <a:effectLst/>
                <a:latin typeface="Cambria" panose="02040503050406030204" pitchFamily="18" charset="0"/>
                <a:ea typeface="MS Mincho" panose="02020609040205080304" pitchFamily="49" charset="-128"/>
                <a:cs typeface="Times New Roman" panose="02020603050405020304" pitchFamily="18" charset="0"/>
              </a:rPr>
              <a:t>Ce sont des exemples concrets de ce que la commune décide, finance et entretient.</a:t>
            </a:r>
          </a:p>
          <a:p>
            <a:pPr>
              <a:lnSpc>
                <a:spcPct val="115000"/>
              </a:lnSpc>
              <a:spcAft>
                <a:spcPts val="1000"/>
              </a:spcAft>
            </a:pPr>
            <a:r>
              <a:rPr lang="fr-CH" sz="1800" dirty="0">
                <a:effectLst/>
                <a:latin typeface="Cambria" panose="02040503050406030204" pitchFamily="18" charset="0"/>
                <a:ea typeface="MS Mincho" panose="02020609040205080304" pitchFamily="49" charset="-128"/>
                <a:cs typeface="Times New Roman" panose="02020603050405020304" pitchFamily="18" charset="0"/>
              </a:rPr>
              <a:t>Derrière chaque banc, chaque marquage au sol, chaque espace rénové : un projet porté par la municipalité puis discuté au sein  du conseil communal.</a:t>
            </a:r>
          </a:p>
          <a:p>
            <a:endParaRPr lang="fr-CH" dirty="0"/>
          </a:p>
        </p:txBody>
      </p:sp>
      <p:sp>
        <p:nvSpPr>
          <p:cNvPr id="4" name="Espace réservé du numéro de diapositive 3"/>
          <p:cNvSpPr>
            <a:spLocks noGrp="1"/>
          </p:cNvSpPr>
          <p:nvPr>
            <p:ph type="sldNum" sz="quarter" idx="5"/>
          </p:nvPr>
        </p:nvSpPr>
        <p:spPr/>
        <p:txBody>
          <a:bodyPr/>
          <a:lstStyle/>
          <a:p>
            <a:fld id="{7717FD20-1194-486F-B1DB-AE57547ACB75}" type="slidenum">
              <a:rPr lang="fr-CH" smtClean="0"/>
              <a:t>8</a:t>
            </a:fld>
            <a:endParaRPr lang="fr-CH"/>
          </a:p>
        </p:txBody>
      </p:sp>
    </p:spTree>
    <p:extLst>
      <p:ext uri="{BB962C8B-B14F-4D97-AF65-F5344CB8AC3E}">
        <p14:creationId xmlns:p14="http://schemas.microsoft.com/office/powerpoint/2010/main" val="2293478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15000"/>
              </a:lnSpc>
              <a:spcBef>
                <a:spcPts val="1000"/>
              </a:spcBef>
            </a:pPr>
            <a:r>
              <a:rPr lang="fr-CH" sz="1800" b="1"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Planche 7 – Qui décide ?</a:t>
            </a:r>
          </a:p>
          <a:p>
            <a:pPr>
              <a:lnSpc>
                <a:spcPct val="115000"/>
              </a:lnSpc>
              <a:spcAft>
                <a:spcPts val="1000"/>
              </a:spcAft>
            </a:pPr>
            <a:r>
              <a:rPr lang="fr-CH" sz="1800" dirty="0">
                <a:effectLst/>
                <a:latin typeface="Cambria" panose="02040503050406030204" pitchFamily="18" charset="0"/>
                <a:ea typeface="MS Mincho" panose="02020609040205080304" pitchFamily="49" charset="-128"/>
                <a:cs typeface="Times New Roman" panose="02020603050405020304" pitchFamily="18" charset="0"/>
              </a:rPr>
              <a:t> </a:t>
            </a:r>
          </a:p>
          <a:p>
            <a:pPr>
              <a:lnSpc>
                <a:spcPct val="115000"/>
              </a:lnSpc>
              <a:spcAft>
                <a:spcPts val="1000"/>
              </a:spcAft>
            </a:pPr>
            <a:r>
              <a:rPr lang="fr-CH" sz="1800" dirty="0">
                <a:effectLst/>
                <a:latin typeface="Cambria" panose="02040503050406030204" pitchFamily="18" charset="0"/>
                <a:ea typeface="MS Mincho" panose="02020609040205080304" pitchFamily="49" charset="-128"/>
                <a:cs typeface="Times New Roman" panose="02020603050405020304" pitchFamily="18" charset="0"/>
              </a:rPr>
              <a:t>La commune est dirigée par deux autorités : la municipalité et le conseil communal.</a:t>
            </a:r>
          </a:p>
          <a:p>
            <a:pPr>
              <a:lnSpc>
                <a:spcPct val="115000"/>
              </a:lnSpc>
              <a:spcAft>
                <a:spcPts val="1000"/>
              </a:spcAft>
            </a:pPr>
            <a:r>
              <a:rPr lang="fr-CH" sz="1800" dirty="0">
                <a:effectLst/>
                <a:latin typeface="Cambria" panose="02040503050406030204" pitchFamily="18" charset="0"/>
                <a:ea typeface="MS Mincho" panose="02020609040205080304" pitchFamily="49" charset="-128"/>
                <a:cs typeface="Times New Roman" panose="02020603050405020304" pitchFamily="18" charset="0"/>
              </a:rPr>
              <a:t>La municipalité, c’est l’organe exécutif. C’est le gouvernement de la commune. Elle prépare les projets, gère les affaires courantes et met en œuvre les décisions.</a:t>
            </a:r>
          </a:p>
          <a:p>
            <a:pPr>
              <a:lnSpc>
                <a:spcPct val="115000"/>
              </a:lnSpc>
              <a:spcAft>
                <a:spcPts val="1000"/>
              </a:spcAft>
            </a:pPr>
            <a:r>
              <a:rPr lang="fr-CH" sz="1800" dirty="0">
                <a:effectLst/>
                <a:latin typeface="Cambria" panose="02040503050406030204" pitchFamily="18" charset="0"/>
                <a:ea typeface="MS Mincho" panose="02020609040205080304" pitchFamily="49" charset="-128"/>
                <a:cs typeface="Times New Roman" panose="02020603050405020304" pitchFamily="18" charset="0"/>
              </a:rPr>
              <a:t>Le conseil communal, lui, est l’organe délibérant. Il discute, amende, et valide les projets importants, en particulier le montant des investissements. Il vote également le budget et les règlements communaux.</a:t>
            </a:r>
          </a:p>
          <a:p>
            <a:pPr>
              <a:lnSpc>
                <a:spcPct val="115000"/>
              </a:lnSpc>
              <a:spcAft>
                <a:spcPts val="1000"/>
              </a:spcAft>
            </a:pPr>
            <a:r>
              <a:rPr lang="fr-CH" sz="1800" dirty="0">
                <a:effectLst/>
                <a:latin typeface="Cambria" panose="02040503050406030204" pitchFamily="18" charset="0"/>
                <a:ea typeface="MS Mincho" panose="02020609040205080304" pitchFamily="49" charset="-128"/>
                <a:cs typeface="Times New Roman" panose="02020603050405020304" pitchFamily="18" charset="0"/>
              </a:rPr>
              <a:t>Donc ce sont des personnes élues, issues de la population, qui décident. Et ce rôle, vous pouvez aussi l’exercer.</a:t>
            </a:r>
          </a:p>
          <a:p>
            <a:r>
              <a:rPr lang="fr-CH" sz="1800" b="1" dirty="0">
                <a:effectLst/>
                <a:latin typeface="Times New Roman" panose="02020603050405020304" pitchFamily="18" charset="0"/>
                <a:ea typeface="Times New Roman" panose="02020603050405020304" pitchFamily="18" charset="0"/>
              </a:rPr>
              <a:t>Exemples :</a:t>
            </a:r>
            <a:br>
              <a:rPr lang="fr-CH" sz="1800" dirty="0">
                <a:effectLst/>
                <a:latin typeface="Times New Roman" panose="02020603050405020304" pitchFamily="18" charset="0"/>
                <a:ea typeface="Times New Roman" panose="02020603050405020304" pitchFamily="18" charset="0"/>
              </a:rPr>
            </a:br>
            <a:r>
              <a:rPr lang="fr-CH" sz="1800" dirty="0">
                <a:effectLst/>
                <a:latin typeface="Times New Roman" panose="02020603050405020304" pitchFamily="18" charset="0"/>
                <a:ea typeface="Times New Roman" panose="02020603050405020304" pitchFamily="18" charset="0"/>
              </a:rPr>
              <a:t>La Municipalité propose de créer un nouveau parc.</a:t>
            </a:r>
            <a:br>
              <a:rPr lang="fr-CH" sz="1800" dirty="0">
                <a:effectLst/>
                <a:latin typeface="Times New Roman" panose="02020603050405020304" pitchFamily="18" charset="0"/>
                <a:ea typeface="Times New Roman" panose="02020603050405020304" pitchFamily="18" charset="0"/>
              </a:rPr>
            </a:br>
            <a:r>
              <a:rPr lang="fr-CH" sz="1800" dirty="0">
                <a:effectLst/>
                <a:latin typeface="Times New Roman" panose="02020603050405020304" pitchFamily="18" charset="0"/>
                <a:ea typeface="Times New Roman" panose="02020603050405020304" pitchFamily="18" charset="0"/>
              </a:rPr>
              <a:t>Le Conseil communal vote le crédit pour le réaliser.</a:t>
            </a:r>
          </a:p>
          <a:p>
            <a:endParaRPr lang="fr-CH" dirty="0"/>
          </a:p>
        </p:txBody>
      </p:sp>
      <p:sp>
        <p:nvSpPr>
          <p:cNvPr id="4" name="Espace réservé du numéro de diapositive 3"/>
          <p:cNvSpPr>
            <a:spLocks noGrp="1"/>
          </p:cNvSpPr>
          <p:nvPr>
            <p:ph type="sldNum" sz="quarter" idx="5"/>
          </p:nvPr>
        </p:nvSpPr>
        <p:spPr/>
        <p:txBody>
          <a:bodyPr/>
          <a:lstStyle/>
          <a:p>
            <a:fld id="{7717FD20-1194-486F-B1DB-AE57547ACB75}" type="slidenum">
              <a:rPr lang="fr-CH" smtClean="0"/>
              <a:t>9</a:t>
            </a:fld>
            <a:endParaRPr lang="fr-CH"/>
          </a:p>
        </p:txBody>
      </p:sp>
    </p:spTree>
    <p:extLst>
      <p:ext uri="{BB962C8B-B14F-4D97-AF65-F5344CB8AC3E}">
        <p14:creationId xmlns:p14="http://schemas.microsoft.com/office/powerpoint/2010/main" val="3885556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2515"/>
            <a:ext cx="9089390" cy="158686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1640"/>
            <a:ext cx="7485380" cy="18891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42A29C"/>
                </a:solidFill>
                <a:latin typeface="Arial"/>
                <a:cs typeface="Arial"/>
              </a:defRPr>
            </a:lvl1pPr>
          </a:lstStyle>
          <a:p>
            <a:pPr marL="12700">
              <a:lnSpc>
                <a:spcPct val="100000"/>
              </a:lnSpc>
              <a:spcBef>
                <a:spcPts val="25"/>
              </a:spcBef>
            </a:pPr>
            <a:r>
              <a:rPr spc="-5" dirty="0"/>
              <a:t>COMMUNE </a:t>
            </a:r>
            <a:r>
              <a:rPr dirty="0"/>
              <a:t>DE XXX </a:t>
            </a:r>
            <a:r>
              <a:rPr spc="5" dirty="0"/>
              <a:t>– </a:t>
            </a:r>
            <a:r>
              <a:rPr spc="-5" dirty="0"/>
              <a:t>Assemblée </a:t>
            </a:r>
            <a:r>
              <a:rPr dirty="0"/>
              <a:t>de </a:t>
            </a:r>
            <a:r>
              <a:rPr spc="-5" dirty="0"/>
              <a:t>commune </a:t>
            </a:r>
            <a:r>
              <a:rPr dirty="0"/>
              <a:t>du</a:t>
            </a:r>
            <a:r>
              <a:rPr spc="-35" dirty="0"/>
              <a:t> </a:t>
            </a:r>
            <a:r>
              <a:rPr spc="-5" dirty="0"/>
              <a:t>jj.mm.aaaa</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1" i="0">
                <a:solidFill>
                  <a:srgbClr val="42A29C"/>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42A29C"/>
                </a:solidFill>
                <a:latin typeface="Arial"/>
                <a:cs typeface="Arial"/>
              </a:defRPr>
            </a:lvl1pPr>
          </a:lstStyle>
          <a:p>
            <a:pPr marL="12700">
              <a:lnSpc>
                <a:spcPct val="100000"/>
              </a:lnSpc>
              <a:spcBef>
                <a:spcPts val="25"/>
              </a:spcBef>
            </a:pPr>
            <a:r>
              <a:rPr spc="-5" dirty="0"/>
              <a:t>COMMUNE </a:t>
            </a:r>
            <a:r>
              <a:rPr dirty="0"/>
              <a:t>DE XXX </a:t>
            </a:r>
            <a:r>
              <a:rPr spc="5" dirty="0"/>
              <a:t>– </a:t>
            </a:r>
            <a:r>
              <a:rPr spc="-5" dirty="0"/>
              <a:t>Assemblée </a:t>
            </a:r>
            <a:r>
              <a:rPr dirty="0"/>
              <a:t>de </a:t>
            </a:r>
            <a:r>
              <a:rPr spc="-5" dirty="0"/>
              <a:t>commune </a:t>
            </a:r>
            <a:r>
              <a:rPr dirty="0"/>
              <a:t>du</a:t>
            </a:r>
            <a:r>
              <a:rPr spc="-35" dirty="0"/>
              <a:t> </a:t>
            </a:r>
            <a:r>
              <a:rPr spc="-5" dirty="0"/>
              <a:t>jj.mm.aaaa</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1" i="0">
                <a:solidFill>
                  <a:srgbClr val="42A29C"/>
                </a:solidFill>
                <a:latin typeface="Arial"/>
                <a:cs typeface="Arial"/>
              </a:defRPr>
            </a:lvl1pPr>
          </a:lstStyle>
          <a:p>
            <a:endParaRPr/>
          </a:p>
        </p:txBody>
      </p:sp>
      <p:sp>
        <p:nvSpPr>
          <p:cNvPr id="3" name="Holder 3"/>
          <p:cNvSpPr>
            <a:spLocks noGrp="1"/>
          </p:cNvSpPr>
          <p:nvPr>
            <p:ph sz="half" idx="2"/>
          </p:nvPr>
        </p:nvSpPr>
        <p:spPr>
          <a:xfrm>
            <a:off x="534670" y="1737995"/>
            <a:ext cx="4651629" cy="498729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7995"/>
            <a:ext cx="4651629" cy="498729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00" b="0" i="0">
                <a:solidFill>
                  <a:srgbClr val="42A29C"/>
                </a:solidFill>
                <a:latin typeface="Arial"/>
                <a:cs typeface="Arial"/>
              </a:defRPr>
            </a:lvl1pPr>
          </a:lstStyle>
          <a:p>
            <a:pPr marL="12700">
              <a:lnSpc>
                <a:spcPct val="100000"/>
              </a:lnSpc>
              <a:spcBef>
                <a:spcPts val="25"/>
              </a:spcBef>
            </a:pPr>
            <a:r>
              <a:rPr spc="-5" dirty="0"/>
              <a:t>COMMUNE </a:t>
            </a:r>
            <a:r>
              <a:rPr dirty="0"/>
              <a:t>DE XXX </a:t>
            </a:r>
            <a:r>
              <a:rPr spc="5" dirty="0"/>
              <a:t>– </a:t>
            </a:r>
            <a:r>
              <a:rPr spc="-5" dirty="0"/>
              <a:t>Assemblée </a:t>
            </a:r>
            <a:r>
              <a:rPr dirty="0"/>
              <a:t>de </a:t>
            </a:r>
            <a:r>
              <a:rPr spc="-5" dirty="0"/>
              <a:t>commune </a:t>
            </a:r>
            <a:r>
              <a:rPr dirty="0"/>
              <a:t>du</a:t>
            </a:r>
            <a:r>
              <a:rPr spc="-35" dirty="0"/>
              <a:t> </a:t>
            </a:r>
            <a:r>
              <a:rPr spc="-5" dirty="0"/>
              <a:t>jj.mm.aaaa</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172083" y="6676759"/>
            <a:ext cx="737235" cy="718820"/>
          </a:xfrm>
          <a:custGeom>
            <a:avLst/>
            <a:gdLst/>
            <a:ahLst/>
            <a:cxnLst/>
            <a:rect l="l" t="t" r="r" b="b"/>
            <a:pathLst>
              <a:path w="737234" h="718820">
                <a:moveTo>
                  <a:pt x="287279" y="0"/>
                </a:moveTo>
                <a:lnTo>
                  <a:pt x="271859" y="13691"/>
                </a:lnTo>
                <a:lnTo>
                  <a:pt x="260603" y="39160"/>
                </a:lnTo>
                <a:lnTo>
                  <a:pt x="249803" y="65605"/>
                </a:lnTo>
                <a:lnTo>
                  <a:pt x="235752" y="82223"/>
                </a:lnTo>
                <a:lnTo>
                  <a:pt x="213791" y="82880"/>
                </a:lnTo>
                <a:lnTo>
                  <a:pt x="186353" y="74784"/>
                </a:lnTo>
                <a:lnTo>
                  <a:pt x="159521" y="67561"/>
                </a:lnTo>
                <a:lnTo>
                  <a:pt x="139377" y="70836"/>
                </a:lnTo>
                <a:lnTo>
                  <a:pt x="131572" y="89770"/>
                </a:lnTo>
                <a:lnTo>
                  <a:pt x="132518" y="117565"/>
                </a:lnTo>
                <a:lnTo>
                  <a:pt x="134209" y="146108"/>
                </a:lnTo>
                <a:lnTo>
                  <a:pt x="128638" y="167289"/>
                </a:lnTo>
                <a:lnTo>
                  <a:pt x="109206" y="177261"/>
                </a:lnTo>
                <a:lnTo>
                  <a:pt x="80980" y="181780"/>
                </a:lnTo>
                <a:lnTo>
                  <a:pt x="53628" y="186906"/>
                </a:lnTo>
                <a:lnTo>
                  <a:pt x="36816" y="198702"/>
                </a:lnTo>
                <a:lnTo>
                  <a:pt x="38036" y="218986"/>
                </a:lnTo>
                <a:lnTo>
                  <a:pt x="50950" y="243555"/>
                </a:lnTo>
                <a:lnTo>
                  <a:pt x="64839" y="268584"/>
                </a:lnTo>
                <a:lnTo>
                  <a:pt x="68986" y="290248"/>
                </a:lnTo>
                <a:lnTo>
                  <a:pt x="55877" y="307466"/>
                </a:lnTo>
                <a:lnTo>
                  <a:pt x="32439" y="323732"/>
                </a:lnTo>
                <a:lnTo>
                  <a:pt x="10028" y="340315"/>
                </a:lnTo>
                <a:lnTo>
                  <a:pt x="0" y="358483"/>
                </a:lnTo>
                <a:lnTo>
                  <a:pt x="9939" y="376691"/>
                </a:lnTo>
                <a:lnTo>
                  <a:pt x="32271" y="393376"/>
                </a:lnTo>
                <a:lnTo>
                  <a:pt x="55633" y="409753"/>
                </a:lnTo>
                <a:lnTo>
                  <a:pt x="68667" y="427037"/>
                </a:lnTo>
                <a:lnTo>
                  <a:pt x="64413" y="448683"/>
                </a:lnTo>
                <a:lnTo>
                  <a:pt x="50402" y="473642"/>
                </a:lnTo>
                <a:lnTo>
                  <a:pt x="37366" y="498145"/>
                </a:lnTo>
                <a:lnTo>
                  <a:pt x="36040" y="518423"/>
                </a:lnTo>
                <a:lnTo>
                  <a:pt x="52804" y="530303"/>
                </a:lnTo>
                <a:lnTo>
                  <a:pt x="80136" y="535563"/>
                </a:lnTo>
                <a:lnTo>
                  <a:pt x="108340" y="540219"/>
                </a:lnTo>
                <a:lnTo>
                  <a:pt x="127725" y="550281"/>
                </a:lnTo>
                <a:lnTo>
                  <a:pt x="133196" y="571486"/>
                </a:lnTo>
                <a:lnTo>
                  <a:pt x="131367" y="600020"/>
                </a:lnTo>
                <a:lnTo>
                  <a:pt x="130284" y="627809"/>
                </a:lnTo>
                <a:lnTo>
                  <a:pt x="137995" y="646780"/>
                </a:lnTo>
                <a:lnTo>
                  <a:pt x="158128" y="650157"/>
                </a:lnTo>
                <a:lnTo>
                  <a:pt x="184997" y="643066"/>
                </a:lnTo>
                <a:lnTo>
                  <a:pt x="212473" y="635102"/>
                </a:lnTo>
                <a:lnTo>
                  <a:pt x="234429" y="635860"/>
                </a:lnTo>
                <a:lnTo>
                  <a:pt x="248403" y="652542"/>
                </a:lnTo>
                <a:lnTo>
                  <a:pt x="259078" y="679036"/>
                </a:lnTo>
                <a:lnTo>
                  <a:pt x="270212" y="704561"/>
                </a:lnTo>
                <a:lnTo>
                  <a:pt x="285567" y="718335"/>
                </a:lnTo>
                <a:lnTo>
                  <a:pt x="304957" y="712569"/>
                </a:lnTo>
                <a:lnTo>
                  <a:pt x="325986" y="694482"/>
                </a:lnTo>
                <a:lnTo>
                  <a:pt x="347327" y="675367"/>
                </a:lnTo>
                <a:lnTo>
                  <a:pt x="367654" y="666520"/>
                </a:lnTo>
                <a:lnTo>
                  <a:pt x="387941" y="675466"/>
                </a:lnTo>
                <a:lnTo>
                  <a:pt x="409194" y="694684"/>
                </a:lnTo>
                <a:lnTo>
                  <a:pt x="430140" y="712871"/>
                </a:lnTo>
                <a:lnTo>
                  <a:pt x="449502" y="718723"/>
                </a:lnTo>
                <a:lnTo>
                  <a:pt x="464921" y="705027"/>
                </a:lnTo>
                <a:lnTo>
                  <a:pt x="476176" y="679558"/>
                </a:lnTo>
                <a:lnTo>
                  <a:pt x="486976" y="653116"/>
                </a:lnTo>
                <a:lnTo>
                  <a:pt x="501027" y="636499"/>
                </a:lnTo>
                <a:lnTo>
                  <a:pt x="522987" y="635842"/>
                </a:lnTo>
                <a:lnTo>
                  <a:pt x="550422" y="643937"/>
                </a:lnTo>
                <a:lnTo>
                  <a:pt x="577254" y="651157"/>
                </a:lnTo>
                <a:lnTo>
                  <a:pt x="597404" y="647875"/>
                </a:lnTo>
                <a:lnTo>
                  <a:pt x="605209" y="628941"/>
                </a:lnTo>
                <a:lnTo>
                  <a:pt x="604262" y="601148"/>
                </a:lnTo>
                <a:lnTo>
                  <a:pt x="602571" y="572608"/>
                </a:lnTo>
                <a:lnTo>
                  <a:pt x="608143" y="551434"/>
                </a:lnTo>
                <a:lnTo>
                  <a:pt x="627574" y="541455"/>
                </a:lnTo>
                <a:lnTo>
                  <a:pt x="655799" y="536933"/>
                </a:lnTo>
                <a:lnTo>
                  <a:pt x="683152" y="531805"/>
                </a:lnTo>
                <a:lnTo>
                  <a:pt x="699965" y="520010"/>
                </a:lnTo>
                <a:lnTo>
                  <a:pt x="698738" y="499722"/>
                </a:lnTo>
                <a:lnTo>
                  <a:pt x="685822" y="475156"/>
                </a:lnTo>
                <a:lnTo>
                  <a:pt x="671934" y="450131"/>
                </a:lnTo>
                <a:lnTo>
                  <a:pt x="667793" y="428463"/>
                </a:lnTo>
                <a:lnTo>
                  <a:pt x="680902" y="411245"/>
                </a:lnTo>
                <a:lnTo>
                  <a:pt x="704339" y="394981"/>
                </a:lnTo>
                <a:lnTo>
                  <a:pt x="726747" y="378401"/>
                </a:lnTo>
                <a:lnTo>
                  <a:pt x="736768" y="360240"/>
                </a:lnTo>
                <a:lnTo>
                  <a:pt x="726831" y="342025"/>
                </a:lnTo>
                <a:lnTo>
                  <a:pt x="704504" y="325337"/>
                </a:lnTo>
                <a:lnTo>
                  <a:pt x="681145" y="308959"/>
                </a:lnTo>
                <a:lnTo>
                  <a:pt x="668113" y="291674"/>
                </a:lnTo>
                <a:lnTo>
                  <a:pt x="672362" y="270033"/>
                </a:lnTo>
                <a:lnTo>
                  <a:pt x="686373" y="245074"/>
                </a:lnTo>
                <a:lnTo>
                  <a:pt x="699408" y="220568"/>
                </a:lnTo>
                <a:lnTo>
                  <a:pt x="700730" y="200288"/>
                </a:lnTo>
                <a:lnTo>
                  <a:pt x="683971" y="188415"/>
                </a:lnTo>
                <a:lnTo>
                  <a:pt x="656642" y="183156"/>
                </a:lnTo>
                <a:lnTo>
                  <a:pt x="628439" y="178499"/>
                </a:lnTo>
                <a:lnTo>
                  <a:pt x="609055" y="168430"/>
                </a:lnTo>
                <a:lnTo>
                  <a:pt x="603584" y="147225"/>
                </a:lnTo>
                <a:lnTo>
                  <a:pt x="605412" y="118691"/>
                </a:lnTo>
                <a:lnTo>
                  <a:pt x="606491" y="90902"/>
                </a:lnTo>
                <a:lnTo>
                  <a:pt x="598773" y="71931"/>
                </a:lnTo>
                <a:lnTo>
                  <a:pt x="578642" y="68560"/>
                </a:lnTo>
                <a:lnTo>
                  <a:pt x="551778" y="75654"/>
                </a:lnTo>
                <a:lnTo>
                  <a:pt x="524306" y="83616"/>
                </a:lnTo>
                <a:lnTo>
                  <a:pt x="502352" y="82851"/>
                </a:lnTo>
                <a:lnTo>
                  <a:pt x="488377" y="66165"/>
                </a:lnTo>
                <a:lnTo>
                  <a:pt x="477703" y="39672"/>
                </a:lnTo>
                <a:lnTo>
                  <a:pt x="466569" y="14153"/>
                </a:lnTo>
                <a:lnTo>
                  <a:pt x="451214" y="387"/>
                </a:lnTo>
                <a:lnTo>
                  <a:pt x="431824" y="6147"/>
                </a:lnTo>
                <a:lnTo>
                  <a:pt x="410795" y="24233"/>
                </a:lnTo>
                <a:lnTo>
                  <a:pt x="389453" y="43349"/>
                </a:lnTo>
                <a:lnTo>
                  <a:pt x="369126" y="52202"/>
                </a:lnTo>
                <a:lnTo>
                  <a:pt x="348835" y="43251"/>
                </a:lnTo>
                <a:lnTo>
                  <a:pt x="327582" y="24034"/>
                </a:lnTo>
                <a:lnTo>
                  <a:pt x="306639" y="5850"/>
                </a:lnTo>
                <a:lnTo>
                  <a:pt x="287279" y="0"/>
                </a:lnTo>
                <a:close/>
              </a:path>
            </a:pathLst>
          </a:custGeom>
          <a:solidFill>
            <a:srgbClr val="40ABAD"/>
          </a:solidFill>
        </p:spPr>
        <p:txBody>
          <a:bodyPr wrap="square" lIns="0" tIns="0" rIns="0" bIns="0" rtlCol="0"/>
          <a:lstStyle/>
          <a:p>
            <a:endParaRPr/>
          </a:p>
        </p:txBody>
      </p:sp>
      <p:sp>
        <p:nvSpPr>
          <p:cNvPr id="17" name="bg object 17"/>
          <p:cNvSpPr/>
          <p:nvPr/>
        </p:nvSpPr>
        <p:spPr>
          <a:xfrm>
            <a:off x="915667" y="7036120"/>
            <a:ext cx="8625205" cy="0"/>
          </a:xfrm>
          <a:custGeom>
            <a:avLst/>
            <a:gdLst/>
            <a:ahLst/>
            <a:cxnLst/>
            <a:rect l="l" t="t" r="r" b="b"/>
            <a:pathLst>
              <a:path w="8625205">
                <a:moveTo>
                  <a:pt x="0" y="0"/>
                </a:moveTo>
                <a:lnTo>
                  <a:pt x="8624803" y="0"/>
                </a:lnTo>
              </a:path>
            </a:pathLst>
          </a:custGeom>
          <a:ln w="11410">
            <a:solidFill>
              <a:srgbClr val="40ABAD"/>
            </a:solidFill>
          </a:ln>
        </p:spPr>
        <p:txBody>
          <a:bodyPr wrap="square" lIns="0" tIns="0" rIns="0" bIns="0" rtlCol="0"/>
          <a:lstStyle/>
          <a:p>
            <a:endParaRPr/>
          </a:p>
        </p:txBody>
      </p:sp>
      <p:sp>
        <p:nvSpPr>
          <p:cNvPr id="18" name="bg object 18"/>
          <p:cNvSpPr/>
          <p:nvPr/>
        </p:nvSpPr>
        <p:spPr>
          <a:xfrm>
            <a:off x="15242" y="15241"/>
            <a:ext cx="1061720" cy="1079500"/>
          </a:xfrm>
          <a:custGeom>
            <a:avLst/>
            <a:gdLst/>
            <a:ahLst/>
            <a:cxnLst/>
            <a:rect l="l" t="t" r="r" b="b"/>
            <a:pathLst>
              <a:path w="1061720" h="1079500">
                <a:moveTo>
                  <a:pt x="990248" y="0"/>
                </a:moveTo>
                <a:lnTo>
                  <a:pt x="0" y="0"/>
                </a:lnTo>
                <a:lnTo>
                  <a:pt x="0" y="995791"/>
                </a:lnTo>
                <a:lnTo>
                  <a:pt x="29310" y="973464"/>
                </a:lnTo>
                <a:lnTo>
                  <a:pt x="58198" y="953557"/>
                </a:lnTo>
                <a:lnTo>
                  <a:pt x="85797" y="939868"/>
                </a:lnTo>
                <a:lnTo>
                  <a:pt x="111244" y="936191"/>
                </a:lnTo>
                <a:lnTo>
                  <a:pt x="147846" y="954254"/>
                </a:lnTo>
                <a:lnTo>
                  <a:pt x="184276" y="991347"/>
                </a:lnTo>
                <a:lnTo>
                  <a:pt x="220447" y="1033716"/>
                </a:lnTo>
                <a:lnTo>
                  <a:pt x="256275" y="1067608"/>
                </a:lnTo>
                <a:lnTo>
                  <a:pt x="291671" y="1079270"/>
                </a:lnTo>
                <a:lnTo>
                  <a:pt x="324344" y="1059751"/>
                </a:lnTo>
                <a:lnTo>
                  <a:pt x="351841" y="1018504"/>
                </a:lnTo>
                <a:lnTo>
                  <a:pt x="377257" y="968988"/>
                </a:lnTo>
                <a:lnTo>
                  <a:pt x="403689" y="924664"/>
                </a:lnTo>
                <a:lnTo>
                  <a:pt x="434233" y="898991"/>
                </a:lnTo>
                <a:lnTo>
                  <a:pt x="474665" y="899623"/>
                </a:lnTo>
                <a:lnTo>
                  <a:pt x="523513" y="917375"/>
                </a:lnTo>
                <a:lnTo>
                  <a:pt x="574653" y="939892"/>
                </a:lnTo>
                <a:lnTo>
                  <a:pt x="621957" y="954818"/>
                </a:lnTo>
                <a:lnTo>
                  <a:pt x="659302" y="949799"/>
                </a:lnTo>
                <a:lnTo>
                  <a:pt x="679899" y="918299"/>
                </a:lnTo>
                <a:lnTo>
                  <a:pt x="686511" y="869381"/>
                </a:lnTo>
                <a:lnTo>
                  <a:pt x="687790" y="813827"/>
                </a:lnTo>
                <a:lnTo>
                  <a:pt x="692387" y="762417"/>
                </a:lnTo>
                <a:lnTo>
                  <a:pt x="708955" y="725931"/>
                </a:lnTo>
                <a:lnTo>
                  <a:pt x="745494" y="709340"/>
                </a:lnTo>
                <a:lnTo>
                  <a:pt x="797199" y="704483"/>
                </a:lnTo>
                <a:lnTo>
                  <a:pt x="853146" y="702835"/>
                </a:lnTo>
                <a:lnTo>
                  <a:pt x="902408" y="695871"/>
                </a:lnTo>
                <a:lnTo>
                  <a:pt x="934059" y="675065"/>
                </a:lnTo>
                <a:lnTo>
                  <a:pt x="938725" y="638117"/>
                </a:lnTo>
                <a:lnTo>
                  <a:pt x="923263" y="591370"/>
                </a:lnTo>
                <a:lnTo>
                  <a:pt x="900160" y="540793"/>
                </a:lnTo>
                <a:lnTo>
                  <a:pt x="881902" y="492350"/>
                </a:lnTo>
                <a:lnTo>
                  <a:pt x="880976" y="452006"/>
                </a:lnTo>
                <a:lnTo>
                  <a:pt x="906466" y="421696"/>
                </a:lnTo>
                <a:lnTo>
                  <a:pt x="950828" y="395215"/>
                </a:lnTo>
                <a:lnTo>
                  <a:pt x="1000477" y="369586"/>
                </a:lnTo>
                <a:lnTo>
                  <a:pt x="1041826" y="341832"/>
                </a:lnTo>
                <a:lnTo>
                  <a:pt x="1061288" y="308974"/>
                </a:lnTo>
                <a:lnTo>
                  <a:pt x="1049395" y="272725"/>
                </a:lnTo>
                <a:lnTo>
                  <a:pt x="1015023" y="236790"/>
                </a:lnTo>
                <a:lnTo>
                  <a:pt x="972084" y="201160"/>
                </a:lnTo>
                <a:lnTo>
                  <a:pt x="934491" y="165826"/>
                </a:lnTo>
                <a:lnTo>
                  <a:pt x="916158" y="130779"/>
                </a:lnTo>
                <a:lnTo>
                  <a:pt x="921454" y="101033"/>
                </a:lnTo>
                <a:lnTo>
                  <a:pt x="939688" y="68357"/>
                </a:lnTo>
                <a:lnTo>
                  <a:pt x="964679" y="34197"/>
                </a:lnTo>
                <a:lnTo>
                  <a:pt x="990248" y="0"/>
                </a:lnTo>
                <a:close/>
              </a:path>
            </a:pathLst>
          </a:custGeom>
          <a:solidFill>
            <a:srgbClr val="40ABAD"/>
          </a:solidFill>
        </p:spPr>
        <p:txBody>
          <a:bodyPr wrap="square" lIns="0" tIns="0" rIns="0" bIns="0" rtlCol="0"/>
          <a:lstStyle/>
          <a:p>
            <a:endParaRPr/>
          </a:p>
        </p:txBody>
      </p:sp>
      <p:sp>
        <p:nvSpPr>
          <p:cNvPr id="19" name="bg object 19"/>
          <p:cNvSpPr/>
          <p:nvPr/>
        </p:nvSpPr>
        <p:spPr>
          <a:xfrm>
            <a:off x="291787" y="280385"/>
            <a:ext cx="231140" cy="365760"/>
          </a:xfrm>
          <a:custGeom>
            <a:avLst/>
            <a:gdLst/>
            <a:ahLst/>
            <a:cxnLst/>
            <a:rect l="l" t="t" r="r" b="b"/>
            <a:pathLst>
              <a:path w="231140" h="365759">
                <a:moveTo>
                  <a:pt x="114902" y="0"/>
                </a:moveTo>
                <a:lnTo>
                  <a:pt x="73184" y="8617"/>
                </a:lnTo>
                <a:lnTo>
                  <a:pt x="39489" y="32128"/>
                </a:lnTo>
                <a:lnTo>
                  <a:pt x="15729" y="67024"/>
                </a:lnTo>
                <a:lnTo>
                  <a:pt x="3818" y="109794"/>
                </a:lnTo>
                <a:lnTo>
                  <a:pt x="0" y="182649"/>
                </a:lnTo>
                <a:lnTo>
                  <a:pt x="954" y="220788"/>
                </a:lnTo>
                <a:lnTo>
                  <a:pt x="15769" y="298281"/>
                </a:lnTo>
                <a:lnTo>
                  <a:pt x="39807" y="333172"/>
                </a:lnTo>
                <a:lnTo>
                  <a:pt x="74258" y="356679"/>
                </a:lnTo>
                <a:lnTo>
                  <a:pt x="117448" y="365295"/>
                </a:lnTo>
                <a:lnTo>
                  <a:pt x="161641" y="356734"/>
                </a:lnTo>
                <a:lnTo>
                  <a:pt x="197763" y="333233"/>
                </a:lnTo>
                <a:lnTo>
                  <a:pt x="221472" y="299022"/>
                </a:lnTo>
                <a:lnTo>
                  <a:pt x="117448" y="299022"/>
                </a:lnTo>
                <a:lnTo>
                  <a:pt x="99468" y="295923"/>
                </a:lnTo>
                <a:lnTo>
                  <a:pt x="85599" y="287131"/>
                </a:lnTo>
                <a:lnTo>
                  <a:pt x="76315" y="273408"/>
                </a:lnTo>
                <a:lnTo>
                  <a:pt x="72095" y="255513"/>
                </a:lnTo>
                <a:lnTo>
                  <a:pt x="71590" y="248431"/>
                </a:lnTo>
                <a:lnTo>
                  <a:pt x="71590" y="243363"/>
                </a:lnTo>
                <a:lnTo>
                  <a:pt x="85599" y="203141"/>
                </a:lnTo>
                <a:lnTo>
                  <a:pt x="117448" y="190243"/>
                </a:lnTo>
                <a:lnTo>
                  <a:pt x="220327" y="190243"/>
                </a:lnTo>
                <a:lnTo>
                  <a:pt x="197763" y="157035"/>
                </a:lnTo>
                <a:lnTo>
                  <a:pt x="165013" y="135096"/>
                </a:lnTo>
                <a:lnTo>
                  <a:pt x="74652" y="135096"/>
                </a:lnTo>
                <a:lnTo>
                  <a:pt x="68528" y="132556"/>
                </a:lnTo>
                <a:lnTo>
                  <a:pt x="76177" y="89058"/>
                </a:lnTo>
                <a:lnTo>
                  <a:pt x="114902" y="66283"/>
                </a:lnTo>
                <a:lnTo>
                  <a:pt x="217980" y="66283"/>
                </a:lnTo>
                <a:lnTo>
                  <a:pt x="216076" y="58055"/>
                </a:lnTo>
                <a:lnTo>
                  <a:pt x="191206" y="26940"/>
                </a:lnTo>
                <a:lnTo>
                  <a:pt x="155825" y="7019"/>
                </a:lnTo>
                <a:lnTo>
                  <a:pt x="114902" y="0"/>
                </a:lnTo>
                <a:close/>
              </a:path>
              <a:path w="231140" h="365759">
                <a:moveTo>
                  <a:pt x="220327" y="190243"/>
                </a:moveTo>
                <a:lnTo>
                  <a:pt x="117448" y="190243"/>
                </a:lnTo>
                <a:lnTo>
                  <a:pt x="135427" y="193657"/>
                </a:lnTo>
                <a:lnTo>
                  <a:pt x="149297" y="203141"/>
                </a:lnTo>
                <a:lnTo>
                  <a:pt x="158580" y="217557"/>
                </a:lnTo>
                <a:lnTo>
                  <a:pt x="162801" y="235767"/>
                </a:lnTo>
                <a:lnTo>
                  <a:pt x="163306" y="243363"/>
                </a:lnTo>
                <a:lnTo>
                  <a:pt x="163306" y="248431"/>
                </a:lnTo>
                <a:lnTo>
                  <a:pt x="149297" y="287131"/>
                </a:lnTo>
                <a:lnTo>
                  <a:pt x="117448" y="299022"/>
                </a:lnTo>
                <a:lnTo>
                  <a:pt x="221472" y="299022"/>
                </a:lnTo>
                <a:lnTo>
                  <a:pt x="222136" y="298064"/>
                </a:lnTo>
                <a:lnTo>
                  <a:pt x="231077" y="254500"/>
                </a:lnTo>
                <a:lnTo>
                  <a:pt x="231077" y="236792"/>
                </a:lnTo>
                <a:lnTo>
                  <a:pt x="222136" y="192904"/>
                </a:lnTo>
                <a:lnTo>
                  <a:pt x="220327" y="190243"/>
                </a:lnTo>
                <a:close/>
              </a:path>
              <a:path w="231140" h="365759">
                <a:moveTo>
                  <a:pt x="117448" y="123959"/>
                </a:moveTo>
                <a:lnTo>
                  <a:pt x="74652" y="135096"/>
                </a:lnTo>
                <a:lnTo>
                  <a:pt x="165013" y="135096"/>
                </a:lnTo>
                <a:lnTo>
                  <a:pt x="161641" y="132837"/>
                </a:lnTo>
                <a:lnTo>
                  <a:pt x="117448" y="123959"/>
                </a:lnTo>
                <a:close/>
              </a:path>
              <a:path w="231140" h="365759">
                <a:moveTo>
                  <a:pt x="217980" y="66283"/>
                </a:moveTo>
                <a:lnTo>
                  <a:pt x="114902" y="66283"/>
                </a:lnTo>
                <a:lnTo>
                  <a:pt x="131979" y="68994"/>
                </a:lnTo>
                <a:lnTo>
                  <a:pt x="144518" y="76210"/>
                </a:lnTo>
                <a:lnTo>
                  <a:pt x="152948" y="86556"/>
                </a:lnTo>
                <a:lnTo>
                  <a:pt x="157698" y="98657"/>
                </a:lnTo>
                <a:lnTo>
                  <a:pt x="159235" y="104738"/>
                </a:lnTo>
                <a:lnTo>
                  <a:pt x="163810" y="108780"/>
                </a:lnTo>
                <a:lnTo>
                  <a:pt x="220883" y="108780"/>
                </a:lnTo>
                <a:lnTo>
                  <a:pt x="225470" y="104225"/>
                </a:lnTo>
                <a:lnTo>
                  <a:pt x="225470" y="98657"/>
                </a:lnTo>
                <a:lnTo>
                  <a:pt x="217980" y="66283"/>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100" b="1" i="0">
                <a:solidFill>
                  <a:srgbClr val="42A29C"/>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900" b="0" i="0">
                <a:solidFill>
                  <a:srgbClr val="42A29C"/>
                </a:solidFill>
                <a:latin typeface="Arial"/>
                <a:cs typeface="Arial"/>
              </a:defRPr>
            </a:lvl1pPr>
          </a:lstStyle>
          <a:p>
            <a:pPr marL="12700">
              <a:lnSpc>
                <a:spcPct val="100000"/>
              </a:lnSpc>
              <a:spcBef>
                <a:spcPts val="25"/>
              </a:spcBef>
            </a:pPr>
            <a:r>
              <a:rPr spc="-5" dirty="0"/>
              <a:t>COMMUNE </a:t>
            </a:r>
            <a:r>
              <a:rPr dirty="0"/>
              <a:t>DE XXX </a:t>
            </a:r>
            <a:r>
              <a:rPr spc="5" dirty="0"/>
              <a:t>– </a:t>
            </a:r>
            <a:r>
              <a:rPr spc="-5" dirty="0"/>
              <a:t>Assemblée </a:t>
            </a:r>
            <a:r>
              <a:rPr dirty="0"/>
              <a:t>de </a:t>
            </a:r>
            <a:r>
              <a:rPr spc="-5" dirty="0"/>
              <a:t>commune </a:t>
            </a:r>
            <a:r>
              <a:rPr dirty="0"/>
              <a:t>du</a:t>
            </a:r>
            <a:r>
              <a:rPr spc="-35" dirty="0"/>
              <a:t> </a:t>
            </a:r>
            <a:r>
              <a:rPr spc="-5" dirty="0"/>
              <a:t>jj.mm.aaaa</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900" b="0" i="0">
                <a:solidFill>
                  <a:srgbClr val="42A29C"/>
                </a:solidFill>
                <a:latin typeface="Arial"/>
                <a:cs typeface="Arial"/>
              </a:defRPr>
            </a:lvl1pPr>
          </a:lstStyle>
          <a:p>
            <a:pPr marL="12700">
              <a:lnSpc>
                <a:spcPct val="100000"/>
              </a:lnSpc>
              <a:spcBef>
                <a:spcPts val="25"/>
              </a:spcBef>
            </a:pPr>
            <a:r>
              <a:rPr spc="-5" dirty="0"/>
              <a:t>COMMUNE </a:t>
            </a:r>
            <a:r>
              <a:rPr dirty="0"/>
              <a:t>DE XXX </a:t>
            </a:r>
            <a:r>
              <a:rPr spc="5" dirty="0"/>
              <a:t>– </a:t>
            </a:r>
            <a:r>
              <a:rPr spc="-5" dirty="0"/>
              <a:t>Assemblée </a:t>
            </a:r>
            <a:r>
              <a:rPr dirty="0"/>
              <a:t>de </a:t>
            </a:r>
            <a:r>
              <a:rPr spc="-5" dirty="0"/>
              <a:t>commune </a:t>
            </a:r>
            <a:r>
              <a:rPr dirty="0"/>
              <a:t>du</a:t>
            </a:r>
            <a:r>
              <a:rPr spc="-35" dirty="0"/>
              <a:t> </a:t>
            </a:r>
            <a:r>
              <a:rPr spc="-5" dirty="0"/>
              <a:t>jj.mm.aaaa</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172083" y="6676759"/>
            <a:ext cx="737235" cy="718820"/>
          </a:xfrm>
          <a:custGeom>
            <a:avLst/>
            <a:gdLst/>
            <a:ahLst/>
            <a:cxnLst/>
            <a:rect l="l" t="t" r="r" b="b"/>
            <a:pathLst>
              <a:path w="737234" h="718820">
                <a:moveTo>
                  <a:pt x="287279" y="0"/>
                </a:moveTo>
                <a:lnTo>
                  <a:pt x="271859" y="13691"/>
                </a:lnTo>
                <a:lnTo>
                  <a:pt x="260603" y="39160"/>
                </a:lnTo>
                <a:lnTo>
                  <a:pt x="249803" y="65605"/>
                </a:lnTo>
                <a:lnTo>
                  <a:pt x="235752" y="82223"/>
                </a:lnTo>
                <a:lnTo>
                  <a:pt x="213791" y="82880"/>
                </a:lnTo>
                <a:lnTo>
                  <a:pt x="186353" y="74784"/>
                </a:lnTo>
                <a:lnTo>
                  <a:pt x="159521" y="67561"/>
                </a:lnTo>
                <a:lnTo>
                  <a:pt x="139377" y="70836"/>
                </a:lnTo>
                <a:lnTo>
                  <a:pt x="131572" y="89770"/>
                </a:lnTo>
                <a:lnTo>
                  <a:pt x="132518" y="117565"/>
                </a:lnTo>
                <a:lnTo>
                  <a:pt x="134209" y="146108"/>
                </a:lnTo>
                <a:lnTo>
                  <a:pt x="128638" y="167289"/>
                </a:lnTo>
                <a:lnTo>
                  <a:pt x="109206" y="177261"/>
                </a:lnTo>
                <a:lnTo>
                  <a:pt x="80980" y="181780"/>
                </a:lnTo>
                <a:lnTo>
                  <a:pt x="53628" y="186906"/>
                </a:lnTo>
                <a:lnTo>
                  <a:pt x="36816" y="198702"/>
                </a:lnTo>
                <a:lnTo>
                  <a:pt x="38036" y="218986"/>
                </a:lnTo>
                <a:lnTo>
                  <a:pt x="50950" y="243555"/>
                </a:lnTo>
                <a:lnTo>
                  <a:pt x="64839" y="268584"/>
                </a:lnTo>
                <a:lnTo>
                  <a:pt x="68986" y="290248"/>
                </a:lnTo>
                <a:lnTo>
                  <a:pt x="55877" y="307466"/>
                </a:lnTo>
                <a:lnTo>
                  <a:pt x="32439" y="323732"/>
                </a:lnTo>
                <a:lnTo>
                  <a:pt x="10028" y="340315"/>
                </a:lnTo>
                <a:lnTo>
                  <a:pt x="0" y="358483"/>
                </a:lnTo>
                <a:lnTo>
                  <a:pt x="9939" y="376691"/>
                </a:lnTo>
                <a:lnTo>
                  <a:pt x="32271" y="393376"/>
                </a:lnTo>
                <a:lnTo>
                  <a:pt x="55633" y="409753"/>
                </a:lnTo>
                <a:lnTo>
                  <a:pt x="68667" y="427037"/>
                </a:lnTo>
                <a:lnTo>
                  <a:pt x="64413" y="448683"/>
                </a:lnTo>
                <a:lnTo>
                  <a:pt x="50402" y="473642"/>
                </a:lnTo>
                <a:lnTo>
                  <a:pt x="37366" y="498145"/>
                </a:lnTo>
                <a:lnTo>
                  <a:pt x="36040" y="518423"/>
                </a:lnTo>
                <a:lnTo>
                  <a:pt x="52804" y="530303"/>
                </a:lnTo>
                <a:lnTo>
                  <a:pt x="80136" y="535563"/>
                </a:lnTo>
                <a:lnTo>
                  <a:pt x="108340" y="540219"/>
                </a:lnTo>
                <a:lnTo>
                  <a:pt x="127725" y="550281"/>
                </a:lnTo>
                <a:lnTo>
                  <a:pt x="133196" y="571486"/>
                </a:lnTo>
                <a:lnTo>
                  <a:pt x="131367" y="600020"/>
                </a:lnTo>
                <a:lnTo>
                  <a:pt x="130284" y="627809"/>
                </a:lnTo>
                <a:lnTo>
                  <a:pt x="137995" y="646780"/>
                </a:lnTo>
                <a:lnTo>
                  <a:pt x="158128" y="650157"/>
                </a:lnTo>
                <a:lnTo>
                  <a:pt x="184997" y="643066"/>
                </a:lnTo>
                <a:lnTo>
                  <a:pt x="212473" y="635102"/>
                </a:lnTo>
                <a:lnTo>
                  <a:pt x="234429" y="635860"/>
                </a:lnTo>
                <a:lnTo>
                  <a:pt x="248403" y="652542"/>
                </a:lnTo>
                <a:lnTo>
                  <a:pt x="259078" y="679036"/>
                </a:lnTo>
                <a:lnTo>
                  <a:pt x="270212" y="704561"/>
                </a:lnTo>
                <a:lnTo>
                  <a:pt x="285567" y="718335"/>
                </a:lnTo>
                <a:lnTo>
                  <a:pt x="304957" y="712569"/>
                </a:lnTo>
                <a:lnTo>
                  <a:pt x="325986" y="694482"/>
                </a:lnTo>
                <a:lnTo>
                  <a:pt x="347327" y="675367"/>
                </a:lnTo>
                <a:lnTo>
                  <a:pt x="367654" y="666520"/>
                </a:lnTo>
                <a:lnTo>
                  <a:pt x="387941" y="675466"/>
                </a:lnTo>
                <a:lnTo>
                  <a:pt x="409194" y="694684"/>
                </a:lnTo>
                <a:lnTo>
                  <a:pt x="430140" y="712871"/>
                </a:lnTo>
                <a:lnTo>
                  <a:pt x="449502" y="718723"/>
                </a:lnTo>
                <a:lnTo>
                  <a:pt x="464921" y="705027"/>
                </a:lnTo>
                <a:lnTo>
                  <a:pt x="476176" y="679558"/>
                </a:lnTo>
                <a:lnTo>
                  <a:pt x="486976" y="653116"/>
                </a:lnTo>
                <a:lnTo>
                  <a:pt x="501027" y="636499"/>
                </a:lnTo>
                <a:lnTo>
                  <a:pt x="522987" y="635842"/>
                </a:lnTo>
                <a:lnTo>
                  <a:pt x="550422" y="643937"/>
                </a:lnTo>
                <a:lnTo>
                  <a:pt x="577254" y="651157"/>
                </a:lnTo>
                <a:lnTo>
                  <a:pt x="597404" y="647875"/>
                </a:lnTo>
                <a:lnTo>
                  <a:pt x="605209" y="628941"/>
                </a:lnTo>
                <a:lnTo>
                  <a:pt x="604262" y="601148"/>
                </a:lnTo>
                <a:lnTo>
                  <a:pt x="602571" y="572608"/>
                </a:lnTo>
                <a:lnTo>
                  <a:pt x="608143" y="551434"/>
                </a:lnTo>
                <a:lnTo>
                  <a:pt x="627574" y="541455"/>
                </a:lnTo>
                <a:lnTo>
                  <a:pt x="655799" y="536933"/>
                </a:lnTo>
                <a:lnTo>
                  <a:pt x="683152" y="531805"/>
                </a:lnTo>
                <a:lnTo>
                  <a:pt x="699965" y="520010"/>
                </a:lnTo>
                <a:lnTo>
                  <a:pt x="698738" y="499722"/>
                </a:lnTo>
                <a:lnTo>
                  <a:pt x="685822" y="475156"/>
                </a:lnTo>
                <a:lnTo>
                  <a:pt x="671934" y="450131"/>
                </a:lnTo>
                <a:lnTo>
                  <a:pt x="667793" y="428463"/>
                </a:lnTo>
                <a:lnTo>
                  <a:pt x="680902" y="411245"/>
                </a:lnTo>
                <a:lnTo>
                  <a:pt x="704339" y="394981"/>
                </a:lnTo>
                <a:lnTo>
                  <a:pt x="726747" y="378401"/>
                </a:lnTo>
                <a:lnTo>
                  <a:pt x="736768" y="360240"/>
                </a:lnTo>
                <a:lnTo>
                  <a:pt x="726831" y="342025"/>
                </a:lnTo>
                <a:lnTo>
                  <a:pt x="704504" y="325337"/>
                </a:lnTo>
                <a:lnTo>
                  <a:pt x="681145" y="308959"/>
                </a:lnTo>
                <a:lnTo>
                  <a:pt x="668113" y="291674"/>
                </a:lnTo>
                <a:lnTo>
                  <a:pt x="672362" y="270033"/>
                </a:lnTo>
                <a:lnTo>
                  <a:pt x="686373" y="245074"/>
                </a:lnTo>
                <a:lnTo>
                  <a:pt x="699408" y="220568"/>
                </a:lnTo>
                <a:lnTo>
                  <a:pt x="700730" y="200288"/>
                </a:lnTo>
                <a:lnTo>
                  <a:pt x="683971" y="188415"/>
                </a:lnTo>
                <a:lnTo>
                  <a:pt x="656642" y="183156"/>
                </a:lnTo>
                <a:lnTo>
                  <a:pt x="628439" y="178499"/>
                </a:lnTo>
                <a:lnTo>
                  <a:pt x="609055" y="168430"/>
                </a:lnTo>
                <a:lnTo>
                  <a:pt x="603584" y="147225"/>
                </a:lnTo>
                <a:lnTo>
                  <a:pt x="605412" y="118691"/>
                </a:lnTo>
                <a:lnTo>
                  <a:pt x="606491" y="90902"/>
                </a:lnTo>
                <a:lnTo>
                  <a:pt x="598773" y="71931"/>
                </a:lnTo>
                <a:lnTo>
                  <a:pt x="578642" y="68560"/>
                </a:lnTo>
                <a:lnTo>
                  <a:pt x="551778" y="75654"/>
                </a:lnTo>
                <a:lnTo>
                  <a:pt x="524306" y="83616"/>
                </a:lnTo>
                <a:lnTo>
                  <a:pt x="502352" y="82851"/>
                </a:lnTo>
                <a:lnTo>
                  <a:pt x="488377" y="66165"/>
                </a:lnTo>
                <a:lnTo>
                  <a:pt x="477703" y="39672"/>
                </a:lnTo>
                <a:lnTo>
                  <a:pt x="466569" y="14153"/>
                </a:lnTo>
                <a:lnTo>
                  <a:pt x="451214" y="387"/>
                </a:lnTo>
                <a:lnTo>
                  <a:pt x="431824" y="6147"/>
                </a:lnTo>
                <a:lnTo>
                  <a:pt x="410795" y="24233"/>
                </a:lnTo>
                <a:lnTo>
                  <a:pt x="389453" y="43349"/>
                </a:lnTo>
                <a:lnTo>
                  <a:pt x="369126" y="52202"/>
                </a:lnTo>
                <a:lnTo>
                  <a:pt x="348835" y="43251"/>
                </a:lnTo>
                <a:lnTo>
                  <a:pt x="327582" y="24034"/>
                </a:lnTo>
                <a:lnTo>
                  <a:pt x="306639" y="5850"/>
                </a:lnTo>
                <a:lnTo>
                  <a:pt x="287279" y="0"/>
                </a:lnTo>
                <a:close/>
              </a:path>
            </a:pathLst>
          </a:custGeom>
          <a:solidFill>
            <a:srgbClr val="40ABAD"/>
          </a:solidFill>
        </p:spPr>
        <p:txBody>
          <a:bodyPr wrap="square" lIns="0" tIns="0" rIns="0" bIns="0" rtlCol="0"/>
          <a:lstStyle/>
          <a:p>
            <a:endParaRPr/>
          </a:p>
        </p:txBody>
      </p:sp>
      <p:sp>
        <p:nvSpPr>
          <p:cNvPr id="17" name="bg object 17"/>
          <p:cNvSpPr/>
          <p:nvPr/>
        </p:nvSpPr>
        <p:spPr>
          <a:xfrm>
            <a:off x="915667" y="7036120"/>
            <a:ext cx="8625205" cy="0"/>
          </a:xfrm>
          <a:custGeom>
            <a:avLst/>
            <a:gdLst/>
            <a:ahLst/>
            <a:cxnLst/>
            <a:rect l="l" t="t" r="r" b="b"/>
            <a:pathLst>
              <a:path w="8625205">
                <a:moveTo>
                  <a:pt x="0" y="0"/>
                </a:moveTo>
                <a:lnTo>
                  <a:pt x="8624803" y="0"/>
                </a:lnTo>
              </a:path>
            </a:pathLst>
          </a:custGeom>
          <a:ln w="11410">
            <a:solidFill>
              <a:srgbClr val="40ABAD"/>
            </a:solidFill>
          </a:ln>
        </p:spPr>
        <p:txBody>
          <a:bodyPr wrap="square" lIns="0" tIns="0" rIns="0" bIns="0" rtlCol="0"/>
          <a:lstStyle/>
          <a:p>
            <a:endParaRPr/>
          </a:p>
        </p:txBody>
      </p:sp>
      <p:sp>
        <p:nvSpPr>
          <p:cNvPr id="2" name="Holder 2"/>
          <p:cNvSpPr>
            <a:spLocks noGrp="1"/>
          </p:cNvSpPr>
          <p:nvPr>
            <p:ph type="title"/>
          </p:nvPr>
        </p:nvSpPr>
        <p:spPr>
          <a:xfrm>
            <a:off x="890014" y="871728"/>
            <a:ext cx="796289" cy="347344"/>
          </a:xfrm>
          <a:prstGeom prst="rect">
            <a:avLst/>
          </a:prstGeom>
        </p:spPr>
        <p:txBody>
          <a:bodyPr wrap="square" lIns="0" tIns="0" rIns="0" bIns="0">
            <a:spAutoFit/>
          </a:bodyPr>
          <a:lstStyle>
            <a:lvl1pPr>
              <a:defRPr sz="2100" b="1" i="0">
                <a:solidFill>
                  <a:srgbClr val="42A29C"/>
                </a:solidFill>
                <a:latin typeface="Arial"/>
                <a:cs typeface="Arial"/>
              </a:defRPr>
            </a:lvl1pPr>
          </a:lstStyle>
          <a:p>
            <a:endParaRPr/>
          </a:p>
        </p:txBody>
      </p:sp>
      <p:sp>
        <p:nvSpPr>
          <p:cNvPr id="3" name="Holder 3"/>
          <p:cNvSpPr>
            <a:spLocks noGrp="1"/>
          </p:cNvSpPr>
          <p:nvPr>
            <p:ph type="body" idx="1"/>
          </p:nvPr>
        </p:nvSpPr>
        <p:spPr>
          <a:xfrm>
            <a:off x="902716" y="1737867"/>
            <a:ext cx="8894445" cy="460565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890014" y="7137195"/>
            <a:ext cx="3216275" cy="154940"/>
          </a:xfrm>
          <a:prstGeom prst="rect">
            <a:avLst/>
          </a:prstGeom>
        </p:spPr>
        <p:txBody>
          <a:bodyPr wrap="square" lIns="0" tIns="0" rIns="0" bIns="0">
            <a:spAutoFit/>
          </a:bodyPr>
          <a:lstStyle>
            <a:lvl1pPr>
              <a:defRPr sz="900" b="0" i="0">
                <a:solidFill>
                  <a:srgbClr val="42A29C"/>
                </a:solidFill>
                <a:latin typeface="Arial"/>
                <a:cs typeface="Arial"/>
              </a:defRPr>
            </a:lvl1pPr>
          </a:lstStyle>
          <a:p>
            <a:pPr marL="12700">
              <a:lnSpc>
                <a:spcPct val="100000"/>
              </a:lnSpc>
              <a:spcBef>
                <a:spcPts val="25"/>
              </a:spcBef>
            </a:pPr>
            <a:r>
              <a:rPr spc="-5" dirty="0"/>
              <a:t>COMMUNE </a:t>
            </a:r>
            <a:r>
              <a:rPr dirty="0"/>
              <a:t>DE XXX </a:t>
            </a:r>
            <a:r>
              <a:rPr spc="5" dirty="0"/>
              <a:t>– </a:t>
            </a:r>
            <a:r>
              <a:rPr spc="-5" dirty="0"/>
              <a:t>Assemblée </a:t>
            </a:r>
            <a:r>
              <a:rPr dirty="0"/>
              <a:t>de </a:t>
            </a:r>
            <a:r>
              <a:rPr spc="-5" dirty="0"/>
              <a:t>commune </a:t>
            </a:r>
            <a:r>
              <a:rPr dirty="0"/>
              <a:t>du</a:t>
            </a:r>
            <a:r>
              <a:rPr spc="-35" dirty="0"/>
              <a:t> </a:t>
            </a:r>
            <a:r>
              <a:rPr spc="-5" dirty="0"/>
              <a:t>jj.mm.aaaa</a:t>
            </a:r>
          </a:p>
        </p:txBody>
      </p:sp>
      <p:sp>
        <p:nvSpPr>
          <p:cNvPr id="5" name="Holder 5"/>
          <p:cNvSpPr>
            <a:spLocks noGrp="1"/>
          </p:cNvSpPr>
          <p:nvPr>
            <p:ph type="dt" sz="half" idx="6"/>
          </p:nvPr>
        </p:nvSpPr>
        <p:spPr>
          <a:xfrm>
            <a:off x="534670" y="7027545"/>
            <a:ext cx="2459482" cy="37782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10/30/2025</a:t>
            </a:fld>
            <a:endParaRPr lang="en-US"/>
          </a:p>
        </p:txBody>
      </p:sp>
      <p:sp>
        <p:nvSpPr>
          <p:cNvPr id="6" name="Holder 6"/>
          <p:cNvSpPr>
            <a:spLocks noGrp="1"/>
          </p:cNvSpPr>
          <p:nvPr>
            <p:ph type="sldNum" sz="quarter" idx="7"/>
          </p:nvPr>
        </p:nvSpPr>
        <p:spPr>
          <a:xfrm>
            <a:off x="7699248" y="7027545"/>
            <a:ext cx="2459482" cy="37782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mailto:greffe@bavois.ch"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890014" y="2627375"/>
            <a:ext cx="3542285" cy="327013"/>
          </a:xfrm>
          <a:prstGeom prst="rect">
            <a:avLst/>
          </a:prstGeom>
        </p:spPr>
        <p:txBody>
          <a:bodyPr vert="horz" wrap="square" lIns="0" tIns="31750" rIns="0" bIns="0" rtlCol="0">
            <a:spAutoFit/>
          </a:bodyPr>
          <a:lstStyle/>
          <a:p>
            <a:pPr marL="12700" marR="5080" algn="ctr">
              <a:lnSpc>
                <a:spcPts val="2300"/>
              </a:lnSpc>
              <a:spcBef>
                <a:spcPts val="250"/>
              </a:spcBef>
            </a:pPr>
            <a:r>
              <a:rPr sz="2000" b="1" spc="-5" dirty="0">
                <a:solidFill>
                  <a:srgbClr val="42A29C"/>
                </a:solidFill>
                <a:latin typeface="Arial"/>
                <a:cs typeface="Arial"/>
              </a:rPr>
              <a:t>COMMUNE  D</a:t>
            </a:r>
            <a:r>
              <a:rPr lang="fr-CH" sz="2000" b="1" spc="-5" dirty="0">
                <a:solidFill>
                  <a:srgbClr val="42A29C"/>
                </a:solidFill>
                <a:latin typeface="Arial"/>
                <a:cs typeface="Arial"/>
              </a:rPr>
              <a:t>E BAVOIS</a:t>
            </a:r>
            <a:endParaRPr sz="2000" dirty="0">
              <a:latin typeface="Arial"/>
              <a:cs typeface="Arial"/>
            </a:endParaRPr>
          </a:p>
        </p:txBody>
      </p:sp>
      <p:sp>
        <p:nvSpPr>
          <p:cNvPr id="7" name="object 7"/>
          <p:cNvSpPr txBox="1"/>
          <p:nvPr/>
        </p:nvSpPr>
        <p:spPr>
          <a:xfrm>
            <a:off x="890014" y="3800855"/>
            <a:ext cx="2408555" cy="692150"/>
          </a:xfrm>
          <a:prstGeom prst="rect">
            <a:avLst/>
          </a:prstGeom>
        </p:spPr>
        <p:txBody>
          <a:bodyPr vert="horz" wrap="square" lIns="0" tIns="13970" rIns="0" bIns="0" rtlCol="0">
            <a:spAutoFit/>
          </a:bodyPr>
          <a:lstStyle/>
          <a:p>
            <a:pPr marL="12700">
              <a:lnSpc>
                <a:spcPct val="100000"/>
              </a:lnSpc>
              <a:spcBef>
                <a:spcPts val="110"/>
              </a:spcBef>
            </a:pPr>
            <a:r>
              <a:rPr sz="1500" spc="-5" dirty="0">
                <a:solidFill>
                  <a:srgbClr val="42A29C"/>
                </a:solidFill>
                <a:latin typeface="Arial"/>
                <a:cs typeface="Arial"/>
              </a:rPr>
              <a:t>Élections communales</a:t>
            </a:r>
            <a:r>
              <a:rPr sz="1500" spc="-50" dirty="0">
                <a:solidFill>
                  <a:srgbClr val="42A29C"/>
                </a:solidFill>
                <a:latin typeface="Arial"/>
                <a:cs typeface="Arial"/>
              </a:rPr>
              <a:t> </a:t>
            </a:r>
            <a:r>
              <a:rPr sz="1500" spc="-5" dirty="0">
                <a:solidFill>
                  <a:srgbClr val="42A29C"/>
                </a:solidFill>
                <a:latin typeface="Arial"/>
                <a:cs typeface="Arial"/>
              </a:rPr>
              <a:t>202</a:t>
            </a:r>
            <a:r>
              <a:rPr lang="fr-CH" sz="1500" spc="-5" dirty="0">
                <a:solidFill>
                  <a:srgbClr val="42A29C"/>
                </a:solidFill>
                <a:latin typeface="Arial"/>
                <a:cs typeface="Arial"/>
              </a:rPr>
              <a:t>6</a:t>
            </a:r>
            <a:endParaRPr sz="1500" dirty="0">
              <a:latin typeface="Arial"/>
              <a:cs typeface="Arial"/>
            </a:endParaRPr>
          </a:p>
          <a:p>
            <a:pPr>
              <a:lnSpc>
                <a:spcPct val="100000"/>
              </a:lnSpc>
              <a:spcBef>
                <a:spcPts val="20"/>
              </a:spcBef>
            </a:pPr>
            <a:endParaRPr sz="1400" dirty="0">
              <a:latin typeface="Arial"/>
              <a:cs typeface="Arial"/>
            </a:endParaRPr>
          </a:p>
          <a:p>
            <a:pPr marL="12700">
              <a:lnSpc>
                <a:spcPct val="100000"/>
              </a:lnSpc>
              <a:spcBef>
                <a:spcPts val="5"/>
              </a:spcBef>
            </a:pPr>
            <a:r>
              <a:rPr lang="fr-CH" sz="1500" spc="-5" dirty="0">
                <a:solidFill>
                  <a:srgbClr val="42A29C"/>
                </a:solidFill>
                <a:latin typeface="Arial"/>
                <a:cs typeface="Arial"/>
              </a:rPr>
              <a:t>Législature</a:t>
            </a:r>
            <a:r>
              <a:rPr sz="1500" spc="-5" dirty="0">
                <a:solidFill>
                  <a:srgbClr val="42A29C"/>
                </a:solidFill>
                <a:latin typeface="Arial"/>
                <a:cs typeface="Arial"/>
              </a:rPr>
              <a:t> 202</a:t>
            </a:r>
            <a:r>
              <a:rPr lang="fr-CH" sz="1500" spc="-5" dirty="0">
                <a:solidFill>
                  <a:srgbClr val="42A29C"/>
                </a:solidFill>
                <a:latin typeface="Arial"/>
                <a:cs typeface="Arial"/>
              </a:rPr>
              <a:t>6</a:t>
            </a:r>
            <a:r>
              <a:rPr sz="1500" spc="-5" dirty="0">
                <a:solidFill>
                  <a:srgbClr val="42A29C"/>
                </a:solidFill>
                <a:latin typeface="Arial"/>
                <a:cs typeface="Arial"/>
              </a:rPr>
              <a:t> </a:t>
            </a:r>
            <a:r>
              <a:rPr sz="1500" dirty="0">
                <a:solidFill>
                  <a:srgbClr val="42A29C"/>
                </a:solidFill>
                <a:latin typeface="Arial"/>
                <a:cs typeface="Arial"/>
              </a:rPr>
              <a:t>-</a:t>
            </a:r>
            <a:r>
              <a:rPr sz="1500" spc="-30" dirty="0">
                <a:solidFill>
                  <a:srgbClr val="42A29C"/>
                </a:solidFill>
                <a:latin typeface="Arial"/>
                <a:cs typeface="Arial"/>
              </a:rPr>
              <a:t> </a:t>
            </a:r>
            <a:r>
              <a:rPr sz="1500" spc="-5" dirty="0">
                <a:solidFill>
                  <a:srgbClr val="42A29C"/>
                </a:solidFill>
                <a:latin typeface="Arial"/>
                <a:cs typeface="Arial"/>
              </a:rPr>
              <a:t>20</a:t>
            </a:r>
            <a:r>
              <a:rPr lang="fr-CH" sz="1500" spc="-5" dirty="0">
                <a:solidFill>
                  <a:srgbClr val="42A29C"/>
                </a:solidFill>
                <a:latin typeface="Arial"/>
                <a:cs typeface="Arial"/>
              </a:rPr>
              <a:t>31</a:t>
            </a:r>
            <a:endParaRPr sz="1500" dirty="0">
              <a:latin typeface="Arial"/>
              <a:cs typeface="Arial"/>
            </a:endParaRPr>
          </a:p>
        </p:txBody>
      </p:sp>
      <p:pic>
        <p:nvPicPr>
          <p:cNvPr id="10" name="Image 9" descr="Une image contenant texte, Police, conception, Graphique&#10;&#10;Le contenu généré par l’IA peut être incorrect.">
            <a:extLst>
              <a:ext uri="{FF2B5EF4-FFF2-40B4-BE49-F238E27FC236}">
                <a16:creationId xmlns:a16="http://schemas.microsoft.com/office/drawing/2014/main" id="{2F18EBA5-54CA-7A1F-3EB8-43ABED5C1F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1158" y="4740"/>
            <a:ext cx="5342242" cy="7556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F7339BF-7DC4-EA1F-C75C-72C5FE421E7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30862" y="732757"/>
            <a:ext cx="8641176" cy="5760785"/>
          </a:xfrm>
          <a:prstGeom prst="rect">
            <a:avLst/>
          </a:prstGeom>
        </p:spPr>
      </p:pic>
    </p:spTree>
    <p:extLst>
      <p:ext uri="{BB962C8B-B14F-4D97-AF65-F5344CB8AC3E}">
        <p14:creationId xmlns:p14="http://schemas.microsoft.com/office/powerpoint/2010/main" val="3567863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F7339BF-7DC4-EA1F-C75C-72C5FE421E7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30862" y="732757"/>
            <a:ext cx="8641176" cy="5760785"/>
          </a:xfrm>
          <a:prstGeom prst="rect">
            <a:avLst/>
          </a:prstGeom>
        </p:spPr>
      </p:pic>
    </p:spTree>
    <p:extLst>
      <p:ext uri="{BB962C8B-B14F-4D97-AF65-F5344CB8AC3E}">
        <p14:creationId xmlns:p14="http://schemas.microsoft.com/office/powerpoint/2010/main" val="4174446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D54B8D64-7C0C-5C22-98D9-ED9E1264D1E7}"/>
              </a:ext>
            </a:extLst>
          </p:cNvPr>
          <p:cNvPicPr>
            <a:picLocks noChangeAspect="1"/>
          </p:cNvPicPr>
          <p:nvPr/>
        </p:nvPicPr>
        <p:blipFill>
          <a:blip r:embed="rId3"/>
          <a:stretch>
            <a:fillRect/>
          </a:stretch>
        </p:blipFill>
        <p:spPr>
          <a:xfrm>
            <a:off x="1036036" y="896535"/>
            <a:ext cx="8621328" cy="5763429"/>
          </a:xfrm>
          <a:prstGeom prst="rect">
            <a:avLst/>
          </a:prstGeom>
        </p:spPr>
      </p:pic>
      <p:sp>
        <p:nvSpPr>
          <p:cNvPr id="17" name="ZoneTexte 16">
            <a:extLst>
              <a:ext uri="{FF2B5EF4-FFF2-40B4-BE49-F238E27FC236}">
                <a16:creationId xmlns:a16="http://schemas.microsoft.com/office/drawing/2014/main" id="{D313D0BC-476C-76F1-9525-D602543C28C4}"/>
              </a:ext>
            </a:extLst>
          </p:cNvPr>
          <p:cNvSpPr txBox="1"/>
          <p:nvPr/>
        </p:nvSpPr>
        <p:spPr>
          <a:xfrm>
            <a:off x="2451100" y="2903319"/>
            <a:ext cx="1295400" cy="646331"/>
          </a:xfrm>
          <a:prstGeom prst="rect">
            <a:avLst/>
          </a:prstGeom>
          <a:noFill/>
        </p:spPr>
        <p:txBody>
          <a:bodyPr wrap="square" rtlCol="0">
            <a:spAutoFit/>
          </a:bodyPr>
          <a:lstStyle/>
          <a:p>
            <a:pPr algn="ctr"/>
            <a:r>
              <a:rPr lang="fr-CH" b="1" dirty="0">
                <a:solidFill>
                  <a:schemeClr val="tx2">
                    <a:lumMod val="75000"/>
                  </a:schemeClr>
                </a:solidFill>
              </a:rPr>
              <a:t>4 séances/an</a:t>
            </a:r>
          </a:p>
        </p:txBody>
      </p:sp>
      <p:sp>
        <p:nvSpPr>
          <p:cNvPr id="18" name="ZoneTexte 17">
            <a:extLst>
              <a:ext uri="{FF2B5EF4-FFF2-40B4-BE49-F238E27FC236}">
                <a16:creationId xmlns:a16="http://schemas.microsoft.com/office/drawing/2014/main" id="{6A90F9F1-21EC-8B16-4ED5-0E01E5B672D5}"/>
              </a:ext>
            </a:extLst>
          </p:cNvPr>
          <p:cNvSpPr txBox="1"/>
          <p:nvPr/>
        </p:nvSpPr>
        <p:spPr>
          <a:xfrm>
            <a:off x="5041900" y="2101850"/>
            <a:ext cx="1295400" cy="646331"/>
          </a:xfrm>
          <a:prstGeom prst="rect">
            <a:avLst/>
          </a:prstGeom>
          <a:noFill/>
        </p:spPr>
        <p:txBody>
          <a:bodyPr wrap="square" rtlCol="0">
            <a:spAutoFit/>
          </a:bodyPr>
          <a:lstStyle/>
          <a:p>
            <a:pPr algn="ctr"/>
            <a:r>
              <a:rPr lang="fr-CH" b="1" dirty="0">
                <a:solidFill>
                  <a:schemeClr val="tx2">
                    <a:lumMod val="75000"/>
                  </a:schemeClr>
                </a:solidFill>
              </a:rPr>
              <a:t>Env. 6 à 8 séances/an</a:t>
            </a:r>
          </a:p>
        </p:txBody>
      </p:sp>
    </p:spTree>
    <p:extLst>
      <p:ext uri="{BB962C8B-B14F-4D97-AF65-F5344CB8AC3E}">
        <p14:creationId xmlns:p14="http://schemas.microsoft.com/office/powerpoint/2010/main" val="195967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F7339BF-7DC4-EA1F-C75C-72C5FE421E7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30862" y="732757"/>
            <a:ext cx="8641176" cy="5760785"/>
          </a:xfrm>
          <a:prstGeom prst="rect">
            <a:avLst/>
          </a:prstGeom>
        </p:spPr>
      </p:pic>
    </p:spTree>
    <p:extLst>
      <p:ext uri="{BB962C8B-B14F-4D97-AF65-F5344CB8AC3E}">
        <p14:creationId xmlns:p14="http://schemas.microsoft.com/office/powerpoint/2010/main" val="2626799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F7339BF-7DC4-EA1F-C75C-72C5FE421E7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7100" y="732757"/>
            <a:ext cx="8648699" cy="5760785"/>
          </a:xfrm>
          <a:prstGeom prst="rect">
            <a:avLst/>
          </a:prstGeom>
        </p:spPr>
      </p:pic>
    </p:spTree>
    <p:extLst>
      <p:ext uri="{BB962C8B-B14F-4D97-AF65-F5344CB8AC3E}">
        <p14:creationId xmlns:p14="http://schemas.microsoft.com/office/powerpoint/2010/main" val="3053360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F7339BF-7DC4-EA1F-C75C-72C5FE421E7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30862" y="732757"/>
            <a:ext cx="8641176" cy="5760785"/>
          </a:xfrm>
          <a:prstGeom prst="rect">
            <a:avLst/>
          </a:prstGeom>
        </p:spPr>
      </p:pic>
    </p:spTree>
    <p:extLst>
      <p:ext uri="{BB962C8B-B14F-4D97-AF65-F5344CB8AC3E}">
        <p14:creationId xmlns:p14="http://schemas.microsoft.com/office/powerpoint/2010/main" val="2833373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F7339BF-7DC4-EA1F-C75C-72C5FE421E7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30862" y="732757"/>
            <a:ext cx="8641176" cy="5760785"/>
          </a:xfrm>
          <a:prstGeom prst="rect">
            <a:avLst/>
          </a:prstGeom>
        </p:spPr>
      </p:pic>
    </p:spTree>
    <p:extLst>
      <p:ext uri="{BB962C8B-B14F-4D97-AF65-F5344CB8AC3E}">
        <p14:creationId xmlns:p14="http://schemas.microsoft.com/office/powerpoint/2010/main" val="1272063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F7339BF-7DC4-EA1F-C75C-72C5FE421E7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7100" y="732757"/>
            <a:ext cx="8648699" cy="5760785"/>
          </a:xfrm>
          <a:prstGeom prst="rect">
            <a:avLst/>
          </a:prstGeom>
        </p:spPr>
      </p:pic>
    </p:spTree>
    <p:extLst>
      <p:ext uri="{BB962C8B-B14F-4D97-AF65-F5344CB8AC3E}">
        <p14:creationId xmlns:p14="http://schemas.microsoft.com/office/powerpoint/2010/main" val="3018756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3978CF2F-1423-96C7-4D4F-DC371EC8A1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7100" y="755650"/>
            <a:ext cx="8648699" cy="5714999"/>
          </a:xfrm>
          <a:prstGeom prst="rect">
            <a:avLst/>
          </a:prstGeom>
        </p:spPr>
      </p:pic>
      <p:sp>
        <p:nvSpPr>
          <p:cNvPr id="19" name="ZoneTexte 18">
            <a:extLst>
              <a:ext uri="{FF2B5EF4-FFF2-40B4-BE49-F238E27FC236}">
                <a16:creationId xmlns:a16="http://schemas.microsoft.com/office/drawing/2014/main" id="{A50804D4-1645-42DC-0A46-B096C373F0E7}"/>
              </a:ext>
            </a:extLst>
          </p:cNvPr>
          <p:cNvSpPr txBox="1"/>
          <p:nvPr/>
        </p:nvSpPr>
        <p:spPr>
          <a:xfrm>
            <a:off x="3670300" y="2563115"/>
            <a:ext cx="1828800" cy="369332"/>
          </a:xfrm>
          <a:prstGeom prst="rect">
            <a:avLst/>
          </a:prstGeom>
          <a:noFill/>
        </p:spPr>
        <p:txBody>
          <a:bodyPr wrap="square" rtlCol="0">
            <a:spAutoFit/>
          </a:bodyPr>
          <a:lstStyle/>
          <a:p>
            <a:r>
              <a:rPr lang="fr-CH" dirty="0">
                <a:latin typeface="Arial" panose="020B0604020202020204" pitchFamily="34" charset="0"/>
                <a:cs typeface="Arial" panose="020B0604020202020204" pitchFamily="34" charset="0"/>
              </a:rPr>
              <a:t>7 membres</a:t>
            </a:r>
          </a:p>
        </p:txBody>
      </p:sp>
      <p:sp>
        <p:nvSpPr>
          <p:cNvPr id="20" name="ZoneTexte 19">
            <a:extLst>
              <a:ext uri="{FF2B5EF4-FFF2-40B4-BE49-F238E27FC236}">
                <a16:creationId xmlns:a16="http://schemas.microsoft.com/office/drawing/2014/main" id="{11A591BC-2498-A299-F387-FB4A5E4761CC}"/>
              </a:ext>
            </a:extLst>
          </p:cNvPr>
          <p:cNvSpPr txBox="1"/>
          <p:nvPr/>
        </p:nvSpPr>
        <p:spPr>
          <a:xfrm>
            <a:off x="3289300" y="3040384"/>
            <a:ext cx="2209800" cy="369332"/>
          </a:xfrm>
          <a:prstGeom prst="rect">
            <a:avLst/>
          </a:prstGeom>
          <a:noFill/>
        </p:spPr>
        <p:txBody>
          <a:bodyPr wrap="square" rtlCol="0">
            <a:spAutoFit/>
          </a:bodyPr>
          <a:lstStyle/>
          <a:p>
            <a:r>
              <a:rPr lang="fr-CH" dirty="0">
                <a:latin typeface="Arial" panose="020B0604020202020204" pitchFamily="34" charset="0"/>
                <a:cs typeface="Arial" panose="020B0604020202020204" pitchFamily="34" charset="0"/>
              </a:rPr>
              <a:t>35 membres</a:t>
            </a:r>
          </a:p>
        </p:txBody>
      </p:sp>
      <p:sp>
        <p:nvSpPr>
          <p:cNvPr id="21" name="ZoneTexte 20">
            <a:extLst>
              <a:ext uri="{FF2B5EF4-FFF2-40B4-BE49-F238E27FC236}">
                <a16:creationId xmlns:a16="http://schemas.microsoft.com/office/drawing/2014/main" id="{4F6B1ED6-6594-0A4A-A572-114ADC0899BB}"/>
              </a:ext>
            </a:extLst>
          </p:cNvPr>
          <p:cNvSpPr txBox="1"/>
          <p:nvPr/>
        </p:nvSpPr>
        <p:spPr>
          <a:xfrm>
            <a:off x="3289300" y="3536949"/>
            <a:ext cx="1676400" cy="369332"/>
          </a:xfrm>
          <a:prstGeom prst="rect">
            <a:avLst/>
          </a:prstGeom>
          <a:noFill/>
        </p:spPr>
        <p:txBody>
          <a:bodyPr wrap="square" rtlCol="0">
            <a:spAutoFit/>
          </a:bodyPr>
          <a:lstStyle/>
          <a:p>
            <a:r>
              <a:rPr lang="fr-CH" dirty="0">
                <a:latin typeface="Arial" panose="020B0604020202020204" pitchFamily="34" charset="0"/>
                <a:cs typeface="Arial" panose="020B0604020202020204" pitchFamily="34" charset="0"/>
              </a:rPr>
              <a:t>Majoritaire</a:t>
            </a:r>
          </a:p>
        </p:txBody>
      </p:sp>
      <p:sp>
        <p:nvSpPr>
          <p:cNvPr id="22" name="ZoneTexte 21">
            <a:extLst>
              <a:ext uri="{FF2B5EF4-FFF2-40B4-BE49-F238E27FC236}">
                <a16:creationId xmlns:a16="http://schemas.microsoft.com/office/drawing/2014/main" id="{006FE016-26D3-554D-8B40-2735673FAAD8}"/>
              </a:ext>
            </a:extLst>
          </p:cNvPr>
          <p:cNvSpPr txBox="1"/>
          <p:nvPr/>
        </p:nvSpPr>
        <p:spPr>
          <a:xfrm>
            <a:off x="3289300" y="4218180"/>
            <a:ext cx="2362200" cy="369332"/>
          </a:xfrm>
          <a:prstGeom prst="rect">
            <a:avLst/>
          </a:prstGeom>
          <a:noFill/>
        </p:spPr>
        <p:txBody>
          <a:bodyPr wrap="square" rtlCol="0">
            <a:spAutoFit/>
          </a:bodyPr>
          <a:lstStyle/>
          <a:p>
            <a:r>
              <a:rPr lang="fr-CH" dirty="0">
                <a:latin typeface="Arial" panose="020B0604020202020204" pitchFamily="34" charset="0"/>
                <a:cs typeface="Arial" panose="020B0604020202020204" pitchFamily="34" charset="0"/>
              </a:rPr>
              <a:t>Généralement 4/an</a:t>
            </a:r>
          </a:p>
        </p:txBody>
      </p:sp>
      <p:sp>
        <p:nvSpPr>
          <p:cNvPr id="23" name="ZoneTexte 22">
            <a:extLst>
              <a:ext uri="{FF2B5EF4-FFF2-40B4-BE49-F238E27FC236}">
                <a16:creationId xmlns:a16="http://schemas.microsoft.com/office/drawing/2014/main" id="{5A72F84C-FC20-1069-7FA4-127BEA4EF69B}"/>
              </a:ext>
            </a:extLst>
          </p:cNvPr>
          <p:cNvSpPr txBox="1"/>
          <p:nvPr/>
        </p:nvSpPr>
        <p:spPr>
          <a:xfrm>
            <a:off x="3536948" y="4739912"/>
            <a:ext cx="1962151" cy="369332"/>
          </a:xfrm>
          <a:prstGeom prst="rect">
            <a:avLst/>
          </a:prstGeom>
          <a:noFill/>
        </p:spPr>
        <p:txBody>
          <a:bodyPr wrap="square" rtlCol="0">
            <a:spAutoFit/>
          </a:bodyPr>
          <a:lstStyle/>
          <a:p>
            <a:r>
              <a:rPr lang="fr-CH" dirty="0">
                <a:latin typeface="Arial" panose="020B0604020202020204" pitchFamily="34" charset="0"/>
                <a:cs typeface="Arial" panose="020B0604020202020204" pitchFamily="34" charset="0"/>
              </a:rPr>
              <a:t>CHF 25.- séance</a:t>
            </a:r>
          </a:p>
        </p:txBody>
      </p:sp>
    </p:spTree>
    <p:extLst>
      <p:ext uri="{BB962C8B-B14F-4D97-AF65-F5344CB8AC3E}">
        <p14:creationId xmlns:p14="http://schemas.microsoft.com/office/powerpoint/2010/main" val="511793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CFA3846-5233-E7E9-D796-D339E0E726DA}"/>
              </a:ext>
            </a:extLst>
          </p:cNvPr>
          <p:cNvSpPr txBox="1"/>
          <p:nvPr/>
        </p:nvSpPr>
        <p:spPr>
          <a:xfrm>
            <a:off x="774700" y="654050"/>
            <a:ext cx="5346700" cy="415498"/>
          </a:xfrm>
          <a:prstGeom prst="rect">
            <a:avLst/>
          </a:prstGeom>
          <a:noFill/>
        </p:spPr>
        <p:txBody>
          <a:bodyPr wrap="square">
            <a:spAutoFit/>
          </a:bodyPr>
          <a:lstStyle/>
          <a:p>
            <a:r>
              <a:rPr lang="fr-CH" sz="2100" b="1" spc="-5" dirty="0">
                <a:solidFill>
                  <a:srgbClr val="42A29C"/>
                </a:solidFill>
                <a:latin typeface="Arial" panose="020B0604020202020204" pitchFamily="34" charset="0"/>
                <a:cs typeface="Arial" panose="020B0604020202020204" pitchFamily="34" charset="0"/>
              </a:rPr>
              <a:t>INFORMATIONS</a:t>
            </a:r>
            <a:r>
              <a:rPr lang="fr-CH" sz="2100" b="1" dirty="0">
                <a:solidFill>
                  <a:srgbClr val="42A29C"/>
                </a:solidFill>
                <a:latin typeface="Arial" panose="020B0604020202020204" pitchFamily="34" charset="0"/>
                <a:cs typeface="Arial" panose="020B0604020202020204" pitchFamily="34" charset="0"/>
              </a:rPr>
              <a:t> </a:t>
            </a:r>
            <a:r>
              <a:rPr lang="fr-CH" sz="2100" b="1" spc="-5" dirty="0">
                <a:solidFill>
                  <a:srgbClr val="42A29C"/>
                </a:solidFill>
                <a:latin typeface="Arial" panose="020B0604020202020204" pitchFamily="34" charset="0"/>
                <a:cs typeface="Arial" panose="020B0604020202020204" pitchFamily="34" charset="0"/>
              </a:rPr>
              <a:t>COMPLÉMENTAIRES</a:t>
            </a:r>
            <a:endParaRPr lang="fr-CH" sz="2100" b="1" dirty="0">
              <a:solidFill>
                <a:srgbClr val="42A29C"/>
              </a:solidFill>
              <a:latin typeface="Arial" panose="020B0604020202020204" pitchFamily="34" charset="0"/>
              <a:cs typeface="Arial" panose="020B0604020202020204" pitchFamily="34" charset="0"/>
            </a:endParaRPr>
          </a:p>
        </p:txBody>
      </p:sp>
      <p:sp>
        <p:nvSpPr>
          <p:cNvPr id="4" name="object 6">
            <a:extLst>
              <a:ext uri="{FF2B5EF4-FFF2-40B4-BE49-F238E27FC236}">
                <a16:creationId xmlns:a16="http://schemas.microsoft.com/office/drawing/2014/main" id="{CCBD8A5E-34A7-FB77-EEAE-4D671A2FCE37}"/>
              </a:ext>
            </a:extLst>
          </p:cNvPr>
          <p:cNvSpPr txBox="1"/>
          <p:nvPr/>
        </p:nvSpPr>
        <p:spPr>
          <a:xfrm>
            <a:off x="890014" y="1644650"/>
            <a:ext cx="5980686" cy="289823"/>
          </a:xfrm>
          <a:prstGeom prst="rect">
            <a:avLst/>
          </a:prstGeom>
        </p:spPr>
        <p:txBody>
          <a:bodyPr vert="horz" wrap="square" lIns="0" tIns="12700" rIns="0" bIns="0" rtlCol="0">
            <a:spAutoFit/>
          </a:bodyPr>
          <a:lstStyle/>
          <a:p>
            <a:pPr marL="12700">
              <a:lnSpc>
                <a:spcPct val="100000"/>
              </a:lnSpc>
              <a:spcBef>
                <a:spcPts val="100"/>
              </a:spcBef>
            </a:pPr>
            <a:r>
              <a:rPr sz="1800" b="1" spc="-5" dirty="0">
                <a:uFill>
                  <a:solidFill>
                    <a:srgbClr val="000000"/>
                  </a:solidFill>
                </a:uFill>
                <a:latin typeface="Arial"/>
                <a:cs typeface="Arial"/>
              </a:rPr>
              <a:t>Pour plus </a:t>
            </a:r>
            <a:r>
              <a:rPr sz="1800" b="1" spc="-5" dirty="0" err="1">
                <a:uFill>
                  <a:solidFill>
                    <a:srgbClr val="000000"/>
                  </a:solidFill>
                </a:uFill>
                <a:latin typeface="Arial"/>
                <a:cs typeface="Arial"/>
              </a:rPr>
              <a:t>d’informations</a:t>
            </a:r>
            <a:r>
              <a:rPr sz="1800" b="1" spc="-5" dirty="0">
                <a:uFill>
                  <a:solidFill>
                    <a:srgbClr val="000000"/>
                  </a:solidFill>
                </a:uFill>
                <a:latin typeface="Arial"/>
                <a:cs typeface="Arial"/>
              </a:rPr>
              <a:t>,</a:t>
            </a:r>
            <a:r>
              <a:rPr lang="fr-CH" sz="1800" b="1" spc="-5" dirty="0">
                <a:uFill>
                  <a:solidFill>
                    <a:srgbClr val="000000"/>
                  </a:solidFill>
                </a:uFill>
                <a:latin typeface="Arial"/>
                <a:cs typeface="Arial"/>
              </a:rPr>
              <a:t> </a:t>
            </a:r>
            <a:r>
              <a:rPr sz="1800" b="1" spc="-5" dirty="0" err="1">
                <a:uFill>
                  <a:solidFill>
                    <a:srgbClr val="000000"/>
                  </a:solidFill>
                </a:uFill>
                <a:latin typeface="Arial"/>
                <a:cs typeface="Arial"/>
              </a:rPr>
              <a:t>vous</a:t>
            </a:r>
            <a:r>
              <a:rPr sz="1800" b="1" spc="-5" dirty="0">
                <a:uFill>
                  <a:solidFill>
                    <a:srgbClr val="000000"/>
                  </a:solidFill>
                </a:uFill>
                <a:latin typeface="Arial"/>
                <a:cs typeface="Arial"/>
              </a:rPr>
              <a:t> </a:t>
            </a:r>
            <a:r>
              <a:rPr sz="1800" b="1" spc="-5" dirty="0" err="1">
                <a:uFill>
                  <a:solidFill>
                    <a:srgbClr val="000000"/>
                  </a:solidFill>
                </a:uFill>
                <a:latin typeface="Arial"/>
                <a:cs typeface="Arial"/>
              </a:rPr>
              <a:t>pouvez</a:t>
            </a:r>
            <a:r>
              <a:rPr sz="1800" b="1" spc="-5" dirty="0">
                <a:uFill>
                  <a:solidFill>
                    <a:srgbClr val="000000"/>
                  </a:solidFill>
                </a:uFill>
                <a:latin typeface="Arial"/>
                <a:cs typeface="Arial"/>
              </a:rPr>
              <a:t> </a:t>
            </a:r>
            <a:r>
              <a:rPr lang="fr-CH" sz="1800" b="1" spc="-5" dirty="0">
                <a:uFill>
                  <a:solidFill>
                    <a:srgbClr val="000000"/>
                  </a:solidFill>
                </a:uFill>
                <a:latin typeface="Arial"/>
                <a:cs typeface="Arial"/>
              </a:rPr>
              <a:t>vous adresser</a:t>
            </a:r>
            <a:r>
              <a:rPr sz="1800" b="1" spc="15" dirty="0">
                <a:latin typeface="Arial"/>
                <a:cs typeface="Arial"/>
              </a:rPr>
              <a:t> </a:t>
            </a:r>
            <a:r>
              <a:rPr sz="1800" b="1" dirty="0">
                <a:latin typeface="Arial"/>
                <a:cs typeface="Arial"/>
              </a:rPr>
              <a:t>:</a:t>
            </a:r>
            <a:endParaRPr sz="1800" dirty="0">
              <a:latin typeface="Arial"/>
              <a:cs typeface="Arial"/>
            </a:endParaRPr>
          </a:p>
        </p:txBody>
      </p:sp>
      <p:sp>
        <p:nvSpPr>
          <p:cNvPr id="5" name="object 7">
            <a:extLst>
              <a:ext uri="{FF2B5EF4-FFF2-40B4-BE49-F238E27FC236}">
                <a16:creationId xmlns:a16="http://schemas.microsoft.com/office/drawing/2014/main" id="{61EAD702-F911-556D-32B0-5A2262B4D8DB}"/>
              </a:ext>
            </a:extLst>
          </p:cNvPr>
          <p:cNvSpPr txBox="1"/>
          <p:nvPr/>
        </p:nvSpPr>
        <p:spPr>
          <a:xfrm>
            <a:off x="890014" y="2048255"/>
            <a:ext cx="5474335" cy="3760004"/>
          </a:xfrm>
          <a:prstGeom prst="rect">
            <a:avLst/>
          </a:prstGeom>
        </p:spPr>
        <p:txBody>
          <a:bodyPr vert="horz" wrap="square" lIns="0" tIns="12700" rIns="0" bIns="0" rtlCol="0">
            <a:spAutoFit/>
          </a:bodyPr>
          <a:lstStyle/>
          <a:p>
            <a:pPr marL="12700">
              <a:lnSpc>
                <a:spcPts val="2110"/>
              </a:lnSpc>
              <a:spcBef>
                <a:spcPts val="100"/>
              </a:spcBef>
            </a:pPr>
            <a:r>
              <a:rPr sz="1800" spc="-5" dirty="0">
                <a:latin typeface="Arial"/>
                <a:cs typeface="Arial"/>
              </a:rPr>
              <a:t>Greffe </a:t>
            </a:r>
            <a:r>
              <a:rPr sz="1800" dirty="0">
                <a:latin typeface="Arial"/>
                <a:cs typeface="Arial"/>
              </a:rPr>
              <a:t>municipal</a:t>
            </a:r>
          </a:p>
          <a:p>
            <a:pPr marL="12700" marR="1537335">
              <a:lnSpc>
                <a:spcPts val="2060"/>
              </a:lnSpc>
              <a:spcBef>
                <a:spcPts val="105"/>
              </a:spcBef>
            </a:pPr>
            <a:r>
              <a:rPr sz="1800" dirty="0">
                <a:latin typeface="Arial"/>
                <a:cs typeface="Arial"/>
              </a:rPr>
              <a:t>au </a:t>
            </a:r>
            <a:r>
              <a:rPr lang="fr-CH" sz="1800" dirty="0">
                <a:latin typeface="Arial"/>
                <a:cs typeface="Arial"/>
              </a:rPr>
              <a:t>024 441 46 43 </a:t>
            </a:r>
            <a:r>
              <a:rPr sz="1800" dirty="0" err="1">
                <a:latin typeface="Arial"/>
                <a:cs typeface="Arial"/>
              </a:rPr>
              <a:t>ou</a:t>
            </a:r>
            <a:r>
              <a:rPr sz="1800" dirty="0">
                <a:latin typeface="Arial"/>
                <a:cs typeface="Arial"/>
              </a:rPr>
              <a:t> par mail</a:t>
            </a:r>
            <a:r>
              <a:rPr sz="1800" spc="-95" dirty="0">
                <a:latin typeface="Arial"/>
                <a:cs typeface="Arial"/>
              </a:rPr>
              <a:t> </a:t>
            </a:r>
            <a:r>
              <a:rPr lang="fr-CH" sz="1800" u="heavy" spc="-5" dirty="0">
                <a:solidFill>
                  <a:srgbClr val="0563C1"/>
                </a:solidFill>
                <a:uFill>
                  <a:solidFill>
                    <a:srgbClr val="0563C1"/>
                  </a:solidFill>
                </a:uFill>
                <a:latin typeface="Arial"/>
                <a:cs typeface="Arial"/>
                <a:hlinkClick r:id="rId3"/>
              </a:rPr>
              <a:t>greffe@bavois.ch</a:t>
            </a:r>
            <a:r>
              <a:rPr lang="fr-CH" sz="1800" u="heavy" spc="-5" dirty="0">
                <a:solidFill>
                  <a:srgbClr val="0563C1"/>
                </a:solidFill>
                <a:uFill>
                  <a:solidFill>
                    <a:srgbClr val="0563C1"/>
                  </a:solidFill>
                </a:uFill>
                <a:latin typeface="Arial"/>
                <a:cs typeface="Arial"/>
              </a:rPr>
              <a:t> </a:t>
            </a:r>
            <a:r>
              <a:rPr sz="1800" spc="-5" dirty="0">
                <a:latin typeface="Arial"/>
                <a:cs typeface="Arial"/>
              </a:rPr>
              <a:t>(</a:t>
            </a:r>
            <a:r>
              <a:rPr sz="1800" spc="-5" dirty="0" err="1">
                <a:latin typeface="Arial"/>
                <a:cs typeface="Arial"/>
              </a:rPr>
              <a:t>horaires</a:t>
            </a:r>
            <a:r>
              <a:rPr lang="fr-CH" sz="1800" spc="-5" dirty="0">
                <a:latin typeface="Arial"/>
                <a:cs typeface="Arial"/>
              </a:rPr>
              <a:t> : lundi, mardi et jeudi 9h00-11h45, mardi et jeudi 14h00-16h30</a:t>
            </a:r>
            <a:r>
              <a:rPr sz="1800" spc="-5" dirty="0">
                <a:latin typeface="Arial"/>
                <a:cs typeface="Arial"/>
              </a:rPr>
              <a:t>)</a:t>
            </a:r>
            <a:endParaRPr sz="1800" dirty="0">
              <a:latin typeface="Arial"/>
              <a:cs typeface="Arial"/>
            </a:endParaRPr>
          </a:p>
          <a:p>
            <a:pPr>
              <a:lnSpc>
                <a:spcPct val="100000"/>
              </a:lnSpc>
              <a:spcBef>
                <a:spcPts val="45"/>
              </a:spcBef>
            </a:pPr>
            <a:endParaRPr sz="1650" dirty="0">
              <a:latin typeface="Arial"/>
              <a:cs typeface="Arial"/>
            </a:endParaRPr>
          </a:p>
          <a:p>
            <a:pPr marL="12700">
              <a:lnSpc>
                <a:spcPts val="2110"/>
              </a:lnSpc>
            </a:pPr>
            <a:r>
              <a:rPr lang="fr-CH" spc="-5" dirty="0">
                <a:latin typeface="Arial"/>
                <a:cs typeface="Arial"/>
              </a:rPr>
              <a:t>Norbert Oulevay, président du Conseil communal</a:t>
            </a:r>
          </a:p>
          <a:p>
            <a:pPr marL="12700">
              <a:lnSpc>
                <a:spcPts val="2110"/>
              </a:lnSpc>
            </a:pPr>
            <a:r>
              <a:rPr lang="fr-CH" spc="-5" dirty="0">
                <a:latin typeface="Arial"/>
                <a:cs typeface="Arial"/>
              </a:rPr>
              <a:t>au 079 454 24 66 ou par mail nonoulevay@gmail.com</a:t>
            </a:r>
          </a:p>
          <a:p>
            <a:pPr marL="12700">
              <a:lnSpc>
                <a:spcPts val="2110"/>
              </a:lnSpc>
            </a:pPr>
            <a:endParaRPr sz="1800" dirty="0">
              <a:latin typeface="Arial"/>
              <a:cs typeface="Arial"/>
            </a:endParaRPr>
          </a:p>
          <a:p>
            <a:pPr marL="12700">
              <a:lnSpc>
                <a:spcPct val="100000"/>
              </a:lnSpc>
              <a:spcBef>
                <a:spcPts val="1705"/>
              </a:spcBef>
            </a:pPr>
            <a:r>
              <a:rPr sz="1800" b="1" spc="-5" dirty="0">
                <a:uFill>
                  <a:solidFill>
                    <a:srgbClr val="000000"/>
                  </a:solidFill>
                </a:uFill>
                <a:latin typeface="Arial"/>
                <a:cs typeface="Arial"/>
              </a:rPr>
              <a:t>Pour plus d’informations, vous pouvez consulter</a:t>
            </a:r>
            <a:r>
              <a:rPr sz="1800" b="1" spc="15" dirty="0">
                <a:latin typeface="Arial"/>
                <a:cs typeface="Arial"/>
              </a:rPr>
              <a:t> </a:t>
            </a:r>
            <a:r>
              <a:rPr sz="1800" b="1" dirty="0">
                <a:latin typeface="Arial"/>
                <a:cs typeface="Arial"/>
              </a:rPr>
              <a:t>:</a:t>
            </a:r>
            <a:endParaRPr sz="1800" dirty="0">
              <a:latin typeface="Arial"/>
              <a:cs typeface="Arial"/>
            </a:endParaRPr>
          </a:p>
          <a:p>
            <a:pPr>
              <a:lnSpc>
                <a:spcPct val="100000"/>
              </a:lnSpc>
              <a:spcBef>
                <a:spcPts val="40"/>
              </a:spcBef>
            </a:pPr>
            <a:endParaRPr lang="fr-CH" dirty="0">
              <a:latin typeface="Arial"/>
              <a:cs typeface="Arial"/>
            </a:endParaRPr>
          </a:p>
          <a:p>
            <a:pPr>
              <a:lnSpc>
                <a:spcPct val="100000"/>
              </a:lnSpc>
              <a:spcBef>
                <a:spcPts val="40"/>
              </a:spcBef>
            </a:pPr>
            <a:r>
              <a:rPr lang="fr-CH" dirty="0">
                <a:latin typeface="Arial"/>
                <a:cs typeface="Arial"/>
              </a:rPr>
              <a:t>Site de la commune </a:t>
            </a:r>
            <a:r>
              <a:rPr lang="fr-CH" u="heavy" spc="-5" dirty="0">
                <a:solidFill>
                  <a:srgbClr val="0563C1"/>
                </a:solidFill>
                <a:uFill>
                  <a:solidFill>
                    <a:srgbClr val="0563C1"/>
                  </a:solidFill>
                </a:uFill>
                <a:latin typeface="Arial"/>
                <a:cs typeface="Arial"/>
              </a:rPr>
              <a:t>www.bavois.ch</a:t>
            </a:r>
          </a:p>
          <a:p>
            <a:pPr>
              <a:lnSpc>
                <a:spcPct val="100000"/>
              </a:lnSpc>
              <a:spcBef>
                <a:spcPts val="40"/>
              </a:spcBef>
            </a:pPr>
            <a:endParaRPr dirty="0">
              <a:latin typeface="Arial"/>
              <a:cs typeface="Arial"/>
            </a:endParaRPr>
          </a:p>
        </p:txBody>
      </p:sp>
      <p:pic>
        <p:nvPicPr>
          <p:cNvPr id="7" name="Image 6" descr="Une image contenant noir, obscurité, capture d’écran, noir et blanc&#10;&#10;Le contenu généré par l’IA peut être incorrect.">
            <a:extLst>
              <a:ext uri="{FF2B5EF4-FFF2-40B4-BE49-F238E27FC236}">
                <a16:creationId xmlns:a16="http://schemas.microsoft.com/office/drawing/2014/main" id="{BE6A5D54-5153-5CCE-A7B2-9E0EBFA7D7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6100" y="5138182"/>
            <a:ext cx="1219200" cy="1219200"/>
          </a:xfrm>
          <a:prstGeom prst="rect">
            <a:avLst/>
          </a:prstGeom>
        </p:spPr>
      </p:pic>
      <p:sp>
        <p:nvSpPr>
          <p:cNvPr id="8" name="ZoneTexte 7">
            <a:extLst>
              <a:ext uri="{FF2B5EF4-FFF2-40B4-BE49-F238E27FC236}">
                <a16:creationId xmlns:a16="http://schemas.microsoft.com/office/drawing/2014/main" id="{104DB1F6-D95F-E33D-2B8C-E3BF3F8735CB}"/>
              </a:ext>
            </a:extLst>
          </p:cNvPr>
          <p:cNvSpPr txBox="1"/>
          <p:nvPr/>
        </p:nvSpPr>
        <p:spPr>
          <a:xfrm>
            <a:off x="5118100" y="5923518"/>
            <a:ext cx="2895600" cy="369332"/>
          </a:xfrm>
          <a:prstGeom prst="rect">
            <a:avLst/>
          </a:prstGeom>
          <a:noFill/>
        </p:spPr>
        <p:txBody>
          <a:bodyPr wrap="square" rtlCol="0">
            <a:spAutoFit/>
          </a:bodyPr>
          <a:lstStyle/>
          <a:p>
            <a:r>
              <a:rPr lang="fr-CH" b="1" dirty="0">
                <a:solidFill>
                  <a:srgbClr val="42A29C"/>
                </a:solidFill>
              </a:rPr>
              <a:t>www.pour-ma-commune.ch</a:t>
            </a:r>
          </a:p>
        </p:txBody>
      </p:sp>
    </p:spTree>
    <p:extLst>
      <p:ext uri="{BB962C8B-B14F-4D97-AF65-F5344CB8AC3E}">
        <p14:creationId xmlns:p14="http://schemas.microsoft.com/office/powerpoint/2010/main" val="848042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plein air, ciel, maison, herbe&#10;&#10;Le contenu généré par l’IA peut être incorrect.">
            <a:extLst>
              <a:ext uri="{FF2B5EF4-FFF2-40B4-BE49-F238E27FC236}">
                <a16:creationId xmlns:a16="http://schemas.microsoft.com/office/drawing/2014/main" id="{2359FA82-5BE1-8036-2708-B8B6151191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133" y="349250"/>
            <a:ext cx="7967133" cy="5975350"/>
          </a:xfrm>
          <a:prstGeom prst="rect">
            <a:avLst/>
          </a:prstGeom>
        </p:spPr>
      </p:pic>
      <p:sp>
        <p:nvSpPr>
          <p:cNvPr id="4" name="ZoneTexte 3">
            <a:extLst>
              <a:ext uri="{FF2B5EF4-FFF2-40B4-BE49-F238E27FC236}">
                <a16:creationId xmlns:a16="http://schemas.microsoft.com/office/drawing/2014/main" id="{47206195-5E3F-3D48-3FD9-5A885A672BE0}"/>
              </a:ext>
            </a:extLst>
          </p:cNvPr>
          <p:cNvSpPr txBox="1"/>
          <p:nvPr/>
        </p:nvSpPr>
        <p:spPr>
          <a:xfrm>
            <a:off x="4279900" y="730250"/>
            <a:ext cx="2209800" cy="769441"/>
          </a:xfrm>
          <a:prstGeom prst="rect">
            <a:avLst/>
          </a:prstGeom>
          <a:noFill/>
        </p:spPr>
        <p:txBody>
          <a:bodyPr wrap="square" rtlCol="0">
            <a:spAutoFit/>
          </a:bodyPr>
          <a:lstStyle/>
          <a:p>
            <a:pPr algn="ctr"/>
            <a:r>
              <a:rPr lang="fr-CH" sz="4400" b="1" dirty="0">
                <a:solidFill>
                  <a:schemeClr val="bg1"/>
                </a:solidFill>
              </a:rPr>
              <a:t>BAVOIS</a:t>
            </a:r>
          </a:p>
        </p:txBody>
      </p:sp>
    </p:spTree>
    <p:extLst>
      <p:ext uri="{BB962C8B-B14F-4D97-AF65-F5344CB8AC3E}">
        <p14:creationId xmlns:p14="http://schemas.microsoft.com/office/powerpoint/2010/main" val="2340646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F7339BF-7DC4-EA1F-C75C-72C5FE421E7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7100" y="730250"/>
            <a:ext cx="8648699" cy="5765800"/>
          </a:xfrm>
          <a:prstGeom prst="rect">
            <a:avLst/>
          </a:prstGeom>
        </p:spPr>
      </p:pic>
    </p:spTree>
    <p:extLst>
      <p:ext uri="{BB962C8B-B14F-4D97-AF65-F5344CB8AC3E}">
        <p14:creationId xmlns:p14="http://schemas.microsoft.com/office/powerpoint/2010/main" val="3433082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F7339BF-7DC4-EA1F-C75C-72C5FE421E7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7100" y="732757"/>
            <a:ext cx="8648700" cy="5760785"/>
          </a:xfrm>
          <a:prstGeom prst="rect">
            <a:avLst/>
          </a:prstGeom>
        </p:spPr>
      </p:pic>
    </p:spTree>
    <p:extLst>
      <p:ext uri="{BB962C8B-B14F-4D97-AF65-F5344CB8AC3E}">
        <p14:creationId xmlns:p14="http://schemas.microsoft.com/office/powerpoint/2010/main" val="2694206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F7339BF-7DC4-EA1F-C75C-72C5FE421E7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30862" y="732757"/>
            <a:ext cx="8641176" cy="5760785"/>
          </a:xfrm>
          <a:prstGeom prst="rect">
            <a:avLst/>
          </a:prstGeom>
        </p:spPr>
      </p:pic>
    </p:spTree>
    <p:extLst>
      <p:ext uri="{BB962C8B-B14F-4D97-AF65-F5344CB8AC3E}">
        <p14:creationId xmlns:p14="http://schemas.microsoft.com/office/powerpoint/2010/main" val="977360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F7339BF-7DC4-EA1F-C75C-72C5FE421E7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30862" y="732757"/>
            <a:ext cx="8641176" cy="5760785"/>
          </a:xfrm>
          <a:prstGeom prst="rect">
            <a:avLst/>
          </a:prstGeom>
        </p:spPr>
      </p:pic>
    </p:spTree>
    <p:extLst>
      <p:ext uri="{BB962C8B-B14F-4D97-AF65-F5344CB8AC3E}">
        <p14:creationId xmlns:p14="http://schemas.microsoft.com/office/powerpoint/2010/main" val="1701802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F7339BF-7DC4-EA1F-C75C-72C5FE421E7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30862" y="732757"/>
            <a:ext cx="8641176" cy="5760785"/>
          </a:xfrm>
          <a:prstGeom prst="rect">
            <a:avLst/>
          </a:prstGeom>
        </p:spPr>
      </p:pic>
    </p:spTree>
    <p:extLst>
      <p:ext uri="{BB962C8B-B14F-4D97-AF65-F5344CB8AC3E}">
        <p14:creationId xmlns:p14="http://schemas.microsoft.com/office/powerpoint/2010/main" val="2554043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F7339BF-7DC4-EA1F-C75C-72C5FE421E7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30862" y="732757"/>
            <a:ext cx="8641176" cy="5760785"/>
          </a:xfrm>
          <a:prstGeom prst="rect">
            <a:avLst/>
          </a:prstGeom>
        </p:spPr>
      </p:pic>
    </p:spTree>
    <p:extLst>
      <p:ext uri="{BB962C8B-B14F-4D97-AF65-F5344CB8AC3E}">
        <p14:creationId xmlns:p14="http://schemas.microsoft.com/office/powerpoint/2010/main" val="2379651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F7339BF-7DC4-EA1F-C75C-72C5FE421E7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30862" y="732757"/>
            <a:ext cx="8641176" cy="5760785"/>
          </a:xfrm>
          <a:prstGeom prst="rect">
            <a:avLst/>
          </a:prstGeom>
        </p:spPr>
      </p:pic>
    </p:spTree>
    <p:extLst>
      <p:ext uri="{BB962C8B-B14F-4D97-AF65-F5344CB8AC3E}">
        <p14:creationId xmlns:p14="http://schemas.microsoft.com/office/powerpoint/2010/main" val="14590297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3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885</TotalTime>
  <Words>2607</Words>
  <Application>Microsoft Office PowerPoint</Application>
  <PresentationFormat>Personnalisé</PresentationFormat>
  <Paragraphs>170</Paragraphs>
  <Slides>19</Slides>
  <Notes>19</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19</vt:i4>
      </vt:variant>
    </vt:vector>
  </HeadingPairs>
  <TitlesOfParts>
    <vt:vector size="29" baseType="lpstr">
      <vt:lpstr>Arial</vt:lpstr>
      <vt:lpstr>Calibri</vt:lpstr>
      <vt:lpstr>Cambria</vt:lpstr>
      <vt:lpstr>Courier New</vt:lpstr>
      <vt:lpstr>Segoe UI</vt:lpstr>
      <vt:lpstr>Segoe UI Emoji</vt:lpstr>
      <vt:lpstr>Segoe UI Symbol</vt:lpstr>
      <vt:lpstr>Symbol</vt:lpstr>
      <vt:lpstr>Times New Roman</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Word - 201109-presentation-type.docx</dc:title>
  <dc:creator>Gaillard Joëlle</dc:creator>
  <cp:lastModifiedBy>Carole Pose</cp:lastModifiedBy>
  <cp:revision>50</cp:revision>
  <dcterms:created xsi:type="dcterms:W3CDTF">2020-11-12T15:14:23Z</dcterms:created>
  <dcterms:modified xsi:type="dcterms:W3CDTF">2025-10-30T16:10:54Z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2020-11-12T00:00:00Z</vt:filetime>
  </property>
  <property fmtid="{D5CDD505-2E9C-101B-9397-08002B2CF9AE}" pid="3" name="Creator">
    <vt:lpwstr>Word</vt:lpwstr>
  </property>
  <property fmtid="{D5CDD505-2E9C-101B-9397-08002B2CF9AE}" pid="4" name="LastSaved">
    <vt:filetime>2020-11-12T00:00:00Z</vt:filetime>
  </property>
</Properties>
</file>